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60" r:id="rId4"/>
    <p:sldId id="261" r:id="rId5"/>
    <p:sldId id="265" r:id="rId6"/>
    <p:sldId id="266" r:id="rId7"/>
    <p:sldId id="262" r:id="rId8"/>
    <p:sldId id="263" r:id="rId9"/>
    <p:sldId id="264" r:id="rId10"/>
    <p:sldId id="267" r:id="rId11"/>
    <p:sldId id="268" r:id="rId12"/>
    <p:sldId id="269" r:id="rId13"/>
    <p:sldId id="271"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0" d="100"/>
          <a:sy n="50" d="100"/>
        </p:scale>
        <p:origin x="2910" y="12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BA2DA7-2ABE-4744-9B30-2D6257BF2152}" type="datetimeFigureOut">
              <a:rPr lang="en-IN" smtClean="0"/>
              <a:t>18-03-2024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2118A1-23AF-4B91-A66A-74E1CF14EC2B}" type="slidenum">
              <a:rPr lang="en-IN" smtClean="0"/>
              <a:t>‹#›</a:t>
            </a:fld>
            <a:endParaRPr lang="en-IN"/>
          </a:p>
        </p:txBody>
      </p:sp>
    </p:spTree>
    <p:extLst>
      <p:ext uri="{BB962C8B-B14F-4D97-AF65-F5344CB8AC3E}">
        <p14:creationId xmlns:p14="http://schemas.microsoft.com/office/powerpoint/2010/main" val="263528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2118A1-23AF-4B91-A66A-74E1CF14EC2B}" type="slidenum">
              <a:rPr lang="en-IN" smtClean="0"/>
              <a:t>4</a:t>
            </a:fld>
            <a:endParaRPr lang="en-IN"/>
          </a:p>
        </p:txBody>
      </p:sp>
    </p:spTree>
    <p:extLst>
      <p:ext uri="{BB962C8B-B14F-4D97-AF65-F5344CB8AC3E}">
        <p14:creationId xmlns:p14="http://schemas.microsoft.com/office/powerpoint/2010/main" val="182547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Used to compare the distributions of the elements between healthy and diseased plants. </a:t>
            </a:r>
          </a:p>
          <a:p>
            <a:endParaRPr lang="en-IN" dirty="0"/>
          </a:p>
        </p:txBody>
      </p:sp>
      <p:sp>
        <p:nvSpPr>
          <p:cNvPr id="4" name="Slide Number Placeholder 3"/>
          <p:cNvSpPr>
            <a:spLocks noGrp="1"/>
          </p:cNvSpPr>
          <p:nvPr>
            <p:ph type="sldNum" sz="quarter" idx="5"/>
          </p:nvPr>
        </p:nvSpPr>
        <p:spPr/>
        <p:txBody>
          <a:bodyPr/>
          <a:lstStyle/>
          <a:p>
            <a:fld id="{032118A1-23AF-4B91-A66A-74E1CF14EC2B}" type="slidenum">
              <a:rPr lang="en-IN" smtClean="0"/>
              <a:t>5</a:t>
            </a:fld>
            <a:endParaRPr lang="en-IN"/>
          </a:p>
        </p:txBody>
      </p:sp>
    </p:spTree>
    <p:extLst>
      <p:ext uri="{BB962C8B-B14F-4D97-AF65-F5344CB8AC3E}">
        <p14:creationId xmlns:p14="http://schemas.microsoft.com/office/powerpoint/2010/main" val="39937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For each group, the mean spectral value is calculated for each wavelength </a:t>
            </a:r>
          </a:p>
          <a:p>
            <a:endParaRPr lang="en-US" b="0" i="0" dirty="0">
              <a:solidFill>
                <a:srgbClr val="ECECEC"/>
              </a:solidFill>
              <a:effectLst/>
              <a:latin typeface="Söhne"/>
            </a:endParaRPr>
          </a:p>
          <a:p>
            <a:r>
              <a:rPr lang="en-US" b="0" i="0" dirty="0">
                <a:solidFill>
                  <a:srgbClr val="ECECEC"/>
                </a:solidFill>
                <a:effectLst/>
                <a:latin typeface="Söhne"/>
              </a:rPr>
              <a:t>the threshold is calculated as the average of the mean spectral values of the healthy group and the diseased group.</a:t>
            </a:r>
          </a:p>
          <a:p>
            <a:endParaRPr lang="en-US" b="0" i="0" dirty="0">
              <a:solidFill>
                <a:srgbClr val="ECECEC"/>
              </a:solidFill>
              <a:effectLst/>
              <a:latin typeface="Söhne"/>
            </a:endParaRPr>
          </a:p>
          <a:p>
            <a:r>
              <a:rPr lang="en-US" b="0" i="0" dirty="0">
                <a:solidFill>
                  <a:srgbClr val="ECECEC"/>
                </a:solidFill>
                <a:effectLst/>
                <a:latin typeface="Söhne"/>
              </a:rPr>
              <a:t>- used mean because it represents the average response across the spectrum for each group.</a:t>
            </a:r>
            <a:endParaRPr lang="en-IN" dirty="0"/>
          </a:p>
        </p:txBody>
      </p:sp>
      <p:sp>
        <p:nvSpPr>
          <p:cNvPr id="4" name="Slide Number Placeholder 3"/>
          <p:cNvSpPr>
            <a:spLocks noGrp="1"/>
          </p:cNvSpPr>
          <p:nvPr>
            <p:ph type="sldNum" sz="quarter" idx="5"/>
          </p:nvPr>
        </p:nvSpPr>
        <p:spPr/>
        <p:txBody>
          <a:bodyPr/>
          <a:lstStyle/>
          <a:p>
            <a:fld id="{032118A1-23AF-4B91-A66A-74E1CF14EC2B}" type="slidenum">
              <a:rPr lang="en-IN" smtClean="0"/>
              <a:t>8</a:t>
            </a:fld>
            <a:endParaRPr lang="en-IN"/>
          </a:p>
        </p:txBody>
      </p:sp>
    </p:spTree>
    <p:extLst>
      <p:ext uri="{BB962C8B-B14F-4D97-AF65-F5344CB8AC3E}">
        <p14:creationId xmlns:p14="http://schemas.microsoft.com/office/powerpoint/2010/main" val="2352214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-Reduced the </a:t>
            </a:r>
            <a:r>
              <a:rPr lang="en-US" dirty="0" err="1"/>
              <a:t>dimentionality</a:t>
            </a:r>
            <a:r>
              <a:rPr lang="en-US" dirty="0"/>
              <a:t> to 2 using PCA.</a:t>
            </a:r>
          </a:p>
          <a:p>
            <a:endParaRPr lang="en-IN" dirty="0"/>
          </a:p>
          <a:p>
            <a:r>
              <a:rPr lang="en-IN" dirty="0"/>
              <a:t>-</a:t>
            </a:r>
          </a:p>
        </p:txBody>
      </p:sp>
      <p:sp>
        <p:nvSpPr>
          <p:cNvPr id="4" name="Slide Number Placeholder 3"/>
          <p:cNvSpPr>
            <a:spLocks noGrp="1"/>
          </p:cNvSpPr>
          <p:nvPr>
            <p:ph type="sldNum" sz="quarter" idx="5"/>
          </p:nvPr>
        </p:nvSpPr>
        <p:spPr/>
        <p:txBody>
          <a:bodyPr/>
          <a:lstStyle/>
          <a:p>
            <a:fld id="{032118A1-23AF-4B91-A66A-74E1CF14EC2B}" type="slidenum">
              <a:rPr lang="en-IN" smtClean="0"/>
              <a:t>9</a:t>
            </a:fld>
            <a:endParaRPr lang="en-IN"/>
          </a:p>
        </p:txBody>
      </p:sp>
    </p:spTree>
    <p:extLst>
      <p:ext uri="{BB962C8B-B14F-4D97-AF65-F5344CB8AC3E}">
        <p14:creationId xmlns:p14="http://schemas.microsoft.com/office/powerpoint/2010/main" val="2089086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2 about 45% variance was caught.</a:t>
            </a:r>
          </a:p>
          <a:p>
            <a:endParaRPr lang="en-US" dirty="0"/>
          </a:p>
          <a:p>
            <a:r>
              <a:rPr lang="en-US" dirty="0"/>
              <a:t>- with 5 components was able to capture about 70% variance in the data.</a:t>
            </a:r>
          </a:p>
          <a:p>
            <a:endParaRPr lang="en-US" dirty="0"/>
          </a:p>
          <a:p>
            <a:endParaRPr lang="en-IN" dirty="0"/>
          </a:p>
        </p:txBody>
      </p:sp>
      <p:sp>
        <p:nvSpPr>
          <p:cNvPr id="4" name="Slide Number Placeholder 3"/>
          <p:cNvSpPr>
            <a:spLocks noGrp="1"/>
          </p:cNvSpPr>
          <p:nvPr>
            <p:ph type="sldNum" sz="quarter" idx="5"/>
          </p:nvPr>
        </p:nvSpPr>
        <p:spPr/>
        <p:txBody>
          <a:bodyPr/>
          <a:lstStyle/>
          <a:p>
            <a:fld id="{032118A1-23AF-4B91-A66A-74E1CF14EC2B}" type="slidenum">
              <a:rPr lang="en-IN" smtClean="0"/>
              <a:t>10</a:t>
            </a:fld>
            <a:endParaRPr lang="en-IN"/>
          </a:p>
        </p:txBody>
      </p:sp>
    </p:spTree>
    <p:extLst>
      <p:ext uri="{BB962C8B-B14F-4D97-AF65-F5344CB8AC3E}">
        <p14:creationId xmlns:p14="http://schemas.microsoft.com/office/powerpoint/2010/main" val="4287394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  Overlapping distributions suggest that the PCA component may not clearly distinguish between healthy and diseased plants.</a:t>
            </a:r>
          </a:p>
          <a:p>
            <a:endParaRPr lang="en-US" b="0" i="0" dirty="0">
              <a:solidFill>
                <a:srgbClr val="ECECEC"/>
              </a:solidFill>
              <a:effectLst/>
              <a:latin typeface="Söhne"/>
            </a:endParaRPr>
          </a:p>
          <a:p>
            <a:r>
              <a:rPr lang="en-US" b="0" i="0" dirty="0">
                <a:solidFill>
                  <a:srgbClr val="ECECEC"/>
                </a:solidFill>
                <a:effectLst/>
                <a:latin typeface="Söhne"/>
              </a:rPr>
              <a:t>-The scatter plots reveal that there is no clear linear boundary separating healthy from diseased plants, which indicates that the relationship between these components and the health status is not simply linear or may require more complex modeling to unravel.</a:t>
            </a:r>
            <a:endParaRPr lang="en-IN" dirty="0"/>
          </a:p>
        </p:txBody>
      </p:sp>
      <p:sp>
        <p:nvSpPr>
          <p:cNvPr id="4" name="Slide Number Placeholder 3"/>
          <p:cNvSpPr>
            <a:spLocks noGrp="1"/>
          </p:cNvSpPr>
          <p:nvPr>
            <p:ph type="sldNum" sz="quarter" idx="5"/>
          </p:nvPr>
        </p:nvSpPr>
        <p:spPr/>
        <p:txBody>
          <a:bodyPr/>
          <a:lstStyle/>
          <a:p>
            <a:fld id="{032118A1-23AF-4B91-A66A-74E1CF14EC2B}" type="slidenum">
              <a:rPr lang="en-IN" smtClean="0"/>
              <a:t>11</a:t>
            </a:fld>
            <a:endParaRPr lang="en-IN"/>
          </a:p>
        </p:txBody>
      </p:sp>
    </p:spTree>
    <p:extLst>
      <p:ext uri="{BB962C8B-B14F-4D97-AF65-F5344CB8AC3E}">
        <p14:creationId xmlns:p14="http://schemas.microsoft.com/office/powerpoint/2010/main" val="491959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2118A1-23AF-4B91-A66A-74E1CF14EC2B}" type="slidenum">
              <a:rPr lang="en-IN" smtClean="0"/>
              <a:t>12</a:t>
            </a:fld>
            <a:endParaRPr lang="en-IN"/>
          </a:p>
        </p:txBody>
      </p:sp>
    </p:spTree>
    <p:extLst>
      <p:ext uri="{BB962C8B-B14F-4D97-AF65-F5344CB8AC3E}">
        <p14:creationId xmlns:p14="http://schemas.microsoft.com/office/powerpoint/2010/main" val="2578700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2118A1-23AF-4B91-A66A-74E1CF14EC2B}" type="slidenum">
              <a:rPr lang="en-IN" smtClean="0"/>
              <a:t>13</a:t>
            </a:fld>
            <a:endParaRPr lang="en-IN"/>
          </a:p>
        </p:txBody>
      </p:sp>
    </p:spTree>
    <p:extLst>
      <p:ext uri="{BB962C8B-B14F-4D97-AF65-F5344CB8AC3E}">
        <p14:creationId xmlns:p14="http://schemas.microsoft.com/office/powerpoint/2010/main" val="683556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32118A1-23AF-4B91-A66A-74E1CF14EC2B}" type="slidenum">
              <a:rPr lang="en-IN" smtClean="0"/>
              <a:t>14</a:t>
            </a:fld>
            <a:endParaRPr lang="en-IN"/>
          </a:p>
        </p:txBody>
      </p:sp>
    </p:spTree>
    <p:extLst>
      <p:ext uri="{BB962C8B-B14F-4D97-AF65-F5344CB8AC3E}">
        <p14:creationId xmlns:p14="http://schemas.microsoft.com/office/powerpoint/2010/main" val="3667364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A656-C0C8-69B1-B0BA-5DA0F0D48D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38C0C8F-64EF-6293-EDC3-B07516FC08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D53207-364D-1509-CA5E-DD4E8F98D777}"/>
              </a:ext>
            </a:extLst>
          </p:cNvPr>
          <p:cNvSpPr>
            <a:spLocks noGrp="1"/>
          </p:cNvSpPr>
          <p:nvPr>
            <p:ph type="dt" sz="half" idx="10"/>
          </p:nvPr>
        </p:nvSpPr>
        <p:spPr/>
        <p:txBody>
          <a:bodyPr/>
          <a:lstStyle/>
          <a:p>
            <a:fld id="{90245D06-E7BB-4D4C-AD05-D990E7C5F6F6}" type="datetimeFigureOut">
              <a:rPr lang="en-IN" smtClean="0"/>
              <a:t>18-03-2024</a:t>
            </a:fld>
            <a:endParaRPr lang="en-IN"/>
          </a:p>
        </p:txBody>
      </p:sp>
      <p:sp>
        <p:nvSpPr>
          <p:cNvPr id="5" name="Footer Placeholder 4">
            <a:extLst>
              <a:ext uri="{FF2B5EF4-FFF2-40B4-BE49-F238E27FC236}">
                <a16:creationId xmlns:a16="http://schemas.microsoft.com/office/drawing/2014/main" id="{213C1BAB-2E4C-DE13-CA88-36734808A6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0129AC-B053-8784-2E71-4B1945554E71}"/>
              </a:ext>
            </a:extLst>
          </p:cNvPr>
          <p:cNvSpPr>
            <a:spLocks noGrp="1"/>
          </p:cNvSpPr>
          <p:nvPr>
            <p:ph type="sldNum" sz="quarter" idx="12"/>
          </p:nvPr>
        </p:nvSpPr>
        <p:spPr/>
        <p:txBody>
          <a:bodyPr/>
          <a:lstStyle/>
          <a:p>
            <a:fld id="{ADE0E7D2-A4FA-4AF0-9EE9-8449137A1228}" type="slidenum">
              <a:rPr lang="en-IN" smtClean="0"/>
              <a:t>‹#›</a:t>
            </a:fld>
            <a:endParaRPr lang="en-IN"/>
          </a:p>
        </p:txBody>
      </p:sp>
    </p:spTree>
    <p:extLst>
      <p:ext uri="{BB962C8B-B14F-4D97-AF65-F5344CB8AC3E}">
        <p14:creationId xmlns:p14="http://schemas.microsoft.com/office/powerpoint/2010/main" val="1198844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2569-69E2-FF6E-5737-188F74832B6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D055FC-E5B3-AC43-E196-9E2E820784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806098-4241-C5E6-6EA7-EBC3AD574580}"/>
              </a:ext>
            </a:extLst>
          </p:cNvPr>
          <p:cNvSpPr>
            <a:spLocks noGrp="1"/>
          </p:cNvSpPr>
          <p:nvPr>
            <p:ph type="dt" sz="half" idx="10"/>
          </p:nvPr>
        </p:nvSpPr>
        <p:spPr/>
        <p:txBody>
          <a:bodyPr/>
          <a:lstStyle/>
          <a:p>
            <a:fld id="{90245D06-E7BB-4D4C-AD05-D990E7C5F6F6}" type="datetimeFigureOut">
              <a:rPr lang="en-IN" smtClean="0"/>
              <a:t>18-03-2024</a:t>
            </a:fld>
            <a:endParaRPr lang="en-IN"/>
          </a:p>
        </p:txBody>
      </p:sp>
      <p:sp>
        <p:nvSpPr>
          <p:cNvPr id="5" name="Footer Placeholder 4">
            <a:extLst>
              <a:ext uri="{FF2B5EF4-FFF2-40B4-BE49-F238E27FC236}">
                <a16:creationId xmlns:a16="http://schemas.microsoft.com/office/drawing/2014/main" id="{BD8B1EDE-B3D9-0139-99BE-547ACBB3A7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0B8CFB-E52D-E137-0011-3BE27F738BA9}"/>
              </a:ext>
            </a:extLst>
          </p:cNvPr>
          <p:cNvSpPr>
            <a:spLocks noGrp="1"/>
          </p:cNvSpPr>
          <p:nvPr>
            <p:ph type="sldNum" sz="quarter" idx="12"/>
          </p:nvPr>
        </p:nvSpPr>
        <p:spPr/>
        <p:txBody>
          <a:bodyPr/>
          <a:lstStyle/>
          <a:p>
            <a:fld id="{ADE0E7D2-A4FA-4AF0-9EE9-8449137A1228}" type="slidenum">
              <a:rPr lang="en-IN" smtClean="0"/>
              <a:t>‹#›</a:t>
            </a:fld>
            <a:endParaRPr lang="en-IN"/>
          </a:p>
        </p:txBody>
      </p:sp>
    </p:spTree>
    <p:extLst>
      <p:ext uri="{BB962C8B-B14F-4D97-AF65-F5344CB8AC3E}">
        <p14:creationId xmlns:p14="http://schemas.microsoft.com/office/powerpoint/2010/main" val="1165390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6359F4-C0D2-3C59-9CB8-A6FF28E385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4A57A5-083E-E0DD-E705-900DC46254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7BC079-EE09-1F41-FABB-5EBD0BAAB43C}"/>
              </a:ext>
            </a:extLst>
          </p:cNvPr>
          <p:cNvSpPr>
            <a:spLocks noGrp="1"/>
          </p:cNvSpPr>
          <p:nvPr>
            <p:ph type="dt" sz="half" idx="10"/>
          </p:nvPr>
        </p:nvSpPr>
        <p:spPr/>
        <p:txBody>
          <a:bodyPr/>
          <a:lstStyle/>
          <a:p>
            <a:fld id="{90245D06-E7BB-4D4C-AD05-D990E7C5F6F6}" type="datetimeFigureOut">
              <a:rPr lang="en-IN" smtClean="0"/>
              <a:t>18-03-2024</a:t>
            </a:fld>
            <a:endParaRPr lang="en-IN"/>
          </a:p>
        </p:txBody>
      </p:sp>
      <p:sp>
        <p:nvSpPr>
          <p:cNvPr id="5" name="Footer Placeholder 4">
            <a:extLst>
              <a:ext uri="{FF2B5EF4-FFF2-40B4-BE49-F238E27FC236}">
                <a16:creationId xmlns:a16="http://schemas.microsoft.com/office/drawing/2014/main" id="{C6DB96F1-4D40-B6DF-9FA0-AE1A9988C6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4E4B76-693A-E63A-2AF9-FC30AFD3F9E9}"/>
              </a:ext>
            </a:extLst>
          </p:cNvPr>
          <p:cNvSpPr>
            <a:spLocks noGrp="1"/>
          </p:cNvSpPr>
          <p:nvPr>
            <p:ph type="sldNum" sz="quarter" idx="12"/>
          </p:nvPr>
        </p:nvSpPr>
        <p:spPr/>
        <p:txBody>
          <a:bodyPr/>
          <a:lstStyle/>
          <a:p>
            <a:fld id="{ADE0E7D2-A4FA-4AF0-9EE9-8449137A1228}" type="slidenum">
              <a:rPr lang="en-IN" smtClean="0"/>
              <a:t>‹#›</a:t>
            </a:fld>
            <a:endParaRPr lang="en-IN"/>
          </a:p>
        </p:txBody>
      </p:sp>
    </p:spTree>
    <p:extLst>
      <p:ext uri="{BB962C8B-B14F-4D97-AF65-F5344CB8AC3E}">
        <p14:creationId xmlns:p14="http://schemas.microsoft.com/office/powerpoint/2010/main" val="610652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E9D9-513D-89E7-FEDE-DF2021744E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C7E024-9460-7FB8-47A8-831CD62A57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383C88-AEDD-69D4-6A4E-B1E646FC4305}"/>
              </a:ext>
            </a:extLst>
          </p:cNvPr>
          <p:cNvSpPr>
            <a:spLocks noGrp="1"/>
          </p:cNvSpPr>
          <p:nvPr>
            <p:ph type="dt" sz="half" idx="10"/>
          </p:nvPr>
        </p:nvSpPr>
        <p:spPr/>
        <p:txBody>
          <a:bodyPr/>
          <a:lstStyle/>
          <a:p>
            <a:fld id="{90245D06-E7BB-4D4C-AD05-D990E7C5F6F6}" type="datetimeFigureOut">
              <a:rPr lang="en-IN" smtClean="0"/>
              <a:t>18-03-2024</a:t>
            </a:fld>
            <a:endParaRPr lang="en-IN"/>
          </a:p>
        </p:txBody>
      </p:sp>
      <p:sp>
        <p:nvSpPr>
          <p:cNvPr id="5" name="Footer Placeholder 4">
            <a:extLst>
              <a:ext uri="{FF2B5EF4-FFF2-40B4-BE49-F238E27FC236}">
                <a16:creationId xmlns:a16="http://schemas.microsoft.com/office/drawing/2014/main" id="{69ADF69F-F423-DEAB-BA09-3EAD49EE9B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EC167B-BE2A-89E0-2083-2F259B7523C1}"/>
              </a:ext>
            </a:extLst>
          </p:cNvPr>
          <p:cNvSpPr>
            <a:spLocks noGrp="1"/>
          </p:cNvSpPr>
          <p:nvPr>
            <p:ph type="sldNum" sz="quarter" idx="12"/>
          </p:nvPr>
        </p:nvSpPr>
        <p:spPr/>
        <p:txBody>
          <a:bodyPr/>
          <a:lstStyle/>
          <a:p>
            <a:fld id="{ADE0E7D2-A4FA-4AF0-9EE9-8449137A1228}" type="slidenum">
              <a:rPr lang="en-IN" smtClean="0"/>
              <a:t>‹#›</a:t>
            </a:fld>
            <a:endParaRPr lang="en-IN"/>
          </a:p>
        </p:txBody>
      </p:sp>
    </p:spTree>
    <p:extLst>
      <p:ext uri="{BB962C8B-B14F-4D97-AF65-F5344CB8AC3E}">
        <p14:creationId xmlns:p14="http://schemas.microsoft.com/office/powerpoint/2010/main" val="2614804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04D81-AADE-4937-CC59-CAF180CECB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B84268-486C-0E45-4FDC-01A0B9C5D6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2B2217-5529-B679-17D7-FDB1F053EF4F}"/>
              </a:ext>
            </a:extLst>
          </p:cNvPr>
          <p:cNvSpPr>
            <a:spLocks noGrp="1"/>
          </p:cNvSpPr>
          <p:nvPr>
            <p:ph type="dt" sz="half" idx="10"/>
          </p:nvPr>
        </p:nvSpPr>
        <p:spPr/>
        <p:txBody>
          <a:bodyPr/>
          <a:lstStyle/>
          <a:p>
            <a:fld id="{90245D06-E7BB-4D4C-AD05-D990E7C5F6F6}" type="datetimeFigureOut">
              <a:rPr lang="en-IN" smtClean="0"/>
              <a:t>18-03-2024</a:t>
            </a:fld>
            <a:endParaRPr lang="en-IN"/>
          </a:p>
        </p:txBody>
      </p:sp>
      <p:sp>
        <p:nvSpPr>
          <p:cNvPr id="5" name="Footer Placeholder 4">
            <a:extLst>
              <a:ext uri="{FF2B5EF4-FFF2-40B4-BE49-F238E27FC236}">
                <a16:creationId xmlns:a16="http://schemas.microsoft.com/office/drawing/2014/main" id="{C273795E-9F62-D9F9-B4FE-6D6D3832C7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19C966-CDDA-EE81-E6E5-3D23884A0EFA}"/>
              </a:ext>
            </a:extLst>
          </p:cNvPr>
          <p:cNvSpPr>
            <a:spLocks noGrp="1"/>
          </p:cNvSpPr>
          <p:nvPr>
            <p:ph type="sldNum" sz="quarter" idx="12"/>
          </p:nvPr>
        </p:nvSpPr>
        <p:spPr/>
        <p:txBody>
          <a:bodyPr/>
          <a:lstStyle/>
          <a:p>
            <a:fld id="{ADE0E7D2-A4FA-4AF0-9EE9-8449137A1228}" type="slidenum">
              <a:rPr lang="en-IN" smtClean="0"/>
              <a:t>‹#›</a:t>
            </a:fld>
            <a:endParaRPr lang="en-IN"/>
          </a:p>
        </p:txBody>
      </p:sp>
    </p:spTree>
    <p:extLst>
      <p:ext uri="{BB962C8B-B14F-4D97-AF65-F5344CB8AC3E}">
        <p14:creationId xmlns:p14="http://schemas.microsoft.com/office/powerpoint/2010/main" val="2620663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2D5D-2B0D-3E8F-7A2A-EFB9663E03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03DDBA-E316-FD67-C356-1E51C68EBA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5C6DE2-641B-220A-BAFB-61377DB77E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8C7134-6D34-C416-6FBD-5B18BFBB17A2}"/>
              </a:ext>
            </a:extLst>
          </p:cNvPr>
          <p:cNvSpPr>
            <a:spLocks noGrp="1"/>
          </p:cNvSpPr>
          <p:nvPr>
            <p:ph type="dt" sz="half" idx="10"/>
          </p:nvPr>
        </p:nvSpPr>
        <p:spPr/>
        <p:txBody>
          <a:bodyPr/>
          <a:lstStyle/>
          <a:p>
            <a:fld id="{90245D06-E7BB-4D4C-AD05-D990E7C5F6F6}" type="datetimeFigureOut">
              <a:rPr lang="en-IN" smtClean="0"/>
              <a:t>18-03-2024</a:t>
            </a:fld>
            <a:endParaRPr lang="en-IN"/>
          </a:p>
        </p:txBody>
      </p:sp>
      <p:sp>
        <p:nvSpPr>
          <p:cNvPr id="6" name="Footer Placeholder 5">
            <a:extLst>
              <a:ext uri="{FF2B5EF4-FFF2-40B4-BE49-F238E27FC236}">
                <a16:creationId xmlns:a16="http://schemas.microsoft.com/office/drawing/2014/main" id="{0E470747-7D72-B532-929D-D93E7611A7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44D6C9-EDB0-5FAB-B19A-7C35CB614EF6}"/>
              </a:ext>
            </a:extLst>
          </p:cNvPr>
          <p:cNvSpPr>
            <a:spLocks noGrp="1"/>
          </p:cNvSpPr>
          <p:nvPr>
            <p:ph type="sldNum" sz="quarter" idx="12"/>
          </p:nvPr>
        </p:nvSpPr>
        <p:spPr/>
        <p:txBody>
          <a:bodyPr/>
          <a:lstStyle/>
          <a:p>
            <a:fld id="{ADE0E7D2-A4FA-4AF0-9EE9-8449137A1228}" type="slidenum">
              <a:rPr lang="en-IN" smtClean="0"/>
              <a:t>‹#›</a:t>
            </a:fld>
            <a:endParaRPr lang="en-IN"/>
          </a:p>
        </p:txBody>
      </p:sp>
    </p:spTree>
    <p:extLst>
      <p:ext uri="{BB962C8B-B14F-4D97-AF65-F5344CB8AC3E}">
        <p14:creationId xmlns:p14="http://schemas.microsoft.com/office/powerpoint/2010/main" val="4176851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FBA27-EFFE-E0C4-341D-1917B5AC47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001110-D385-865E-8A48-C5820E350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B31F3A-51E2-D53F-1F26-81387731E4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B5DEC2D-4492-EFE2-0D2C-18B5639F09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77B9AB-7539-6B75-B178-02FE0DC1F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3EC3544-A7DC-43AF-33CD-0883832D2929}"/>
              </a:ext>
            </a:extLst>
          </p:cNvPr>
          <p:cNvSpPr>
            <a:spLocks noGrp="1"/>
          </p:cNvSpPr>
          <p:nvPr>
            <p:ph type="dt" sz="half" idx="10"/>
          </p:nvPr>
        </p:nvSpPr>
        <p:spPr/>
        <p:txBody>
          <a:bodyPr/>
          <a:lstStyle/>
          <a:p>
            <a:fld id="{90245D06-E7BB-4D4C-AD05-D990E7C5F6F6}" type="datetimeFigureOut">
              <a:rPr lang="en-IN" smtClean="0"/>
              <a:t>18-03-2024</a:t>
            </a:fld>
            <a:endParaRPr lang="en-IN"/>
          </a:p>
        </p:txBody>
      </p:sp>
      <p:sp>
        <p:nvSpPr>
          <p:cNvPr id="8" name="Footer Placeholder 7">
            <a:extLst>
              <a:ext uri="{FF2B5EF4-FFF2-40B4-BE49-F238E27FC236}">
                <a16:creationId xmlns:a16="http://schemas.microsoft.com/office/drawing/2014/main" id="{89B43F99-0841-FDF5-C3E3-33466B5600B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BEC0C7-5C21-2E21-BA89-68E4B0C2D643}"/>
              </a:ext>
            </a:extLst>
          </p:cNvPr>
          <p:cNvSpPr>
            <a:spLocks noGrp="1"/>
          </p:cNvSpPr>
          <p:nvPr>
            <p:ph type="sldNum" sz="quarter" idx="12"/>
          </p:nvPr>
        </p:nvSpPr>
        <p:spPr/>
        <p:txBody>
          <a:bodyPr/>
          <a:lstStyle/>
          <a:p>
            <a:fld id="{ADE0E7D2-A4FA-4AF0-9EE9-8449137A1228}" type="slidenum">
              <a:rPr lang="en-IN" smtClean="0"/>
              <a:t>‹#›</a:t>
            </a:fld>
            <a:endParaRPr lang="en-IN"/>
          </a:p>
        </p:txBody>
      </p:sp>
    </p:spTree>
    <p:extLst>
      <p:ext uri="{BB962C8B-B14F-4D97-AF65-F5344CB8AC3E}">
        <p14:creationId xmlns:p14="http://schemas.microsoft.com/office/powerpoint/2010/main" val="3788441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50AB1-B95F-8F7B-D20C-E49B8EB90A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7A40AF-384A-1C2B-3A5D-D1F324D098AB}"/>
              </a:ext>
            </a:extLst>
          </p:cNvPr>
          <p:cNvSpPr>
            <a:spLocks noGrp="1"/>
          </p:cNvSpPr>
          <p:nvPr>
            <p:ph type="dt" sz="half" idx="10"/>
          </p:nvPr>
        </p:nvSpPr>
        <p:spPr/>
        <p:txBody>
          <a:bodyPr/>
          <a:lstStyle/>
          <a:p>
            <a:fld id="{90245D06-E7BB-4D4C-AD05-D990E7C5F6F6}" type="datetimeFigureOut">
              <a:rPr lang="en-IN" smtClean="0"/>
              <a:t>18-03-2024</a:t>
            </a:fld>
            <a:endParaRPr lang="en-IN"/>
          </a:p>
        </p:txBody>
      </p:sp>
      <p:sp>
        <p:nvSpPr>
          <p:cNvPr id="4" name="Footer Placeholder 3">
            <a:extLst>
              <a:ext uri="{FF2B5EF4-FFF2-40B4-BE49-F238E27FC236}">
                <a16:creationId xmlns:a16="http://schemas.microsoft.com/office/drawing/2014/main" id="{37A4809E-85BA-8300-8CB8-314D7C7F2B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9A5CE3-9F9B-0491-44CF-73233AFFBB7C}"/>
              </a:ext>
            </a:extLst>
          </p:cNvPr>
          <p:cNvSpPr>
            <a:spLocks noGrp="1"/>
          </p:cNvSpPr>
          <p:nvPr>
            <p:ph type="sldNum" sz="quarter" idx="12"/>
          </p:nvPr>
        </p:nvSpPr>
        <p:spPr/>
        <p:txBody>
          <a:bodyPr/>
          <a:lstStyle/>
          <a:p>
            <a:fld id="{ADE0E7D2-A4FA-4AF0-9EE9-8449137A1228}" type="slidenum">
              <a:rPr lang="en-IN" smtClean="0"/>
              <a:t>‹#›</a:t>
            </a:fld>
            <a:endParaRPr lang="en-IN"/>
          </a:p>
        </p:txBody>
      </p:sp>
    </p:spTree>
    <p:extLst>
      <p:ext uri="{BB962C8B-B14F-4D97-AF65-F5344CB8AC3E}">
        <p14:creationId xmlns:p14="http://schemas.microsoft.com/office/powerpoint/2010/main" val="584489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9819D3-BE30-FC3D-2C81-4192BEEDC7F4}"/>
              </a:ext>
            </a:extLst>
          </p:cNvPr>
          <p:cNvSpPr>
            <a:spLocks noGrp="1"/>
          </p:cNvSpPr>
          <p:nvPr>
            <p:ph type="dt" sz="half" idx="10"/>
          </p:nvPr>
        </p:nvSpPr>
        <p:spPr/>
        <p:txBody>
          <a:bodyPr/>
          <a:lstStyle/>
          <a:p>
            <a:fld id="{90245D06-E7BB-4D4C-AD05-D990E7C5F6F6}" type="datetimeFigureOut">
              <a:rPr lang="en-IN" smtClean="0"/>
              <a:t>18-03-2024</a:t>
            </a:fld>
            <a:endParaRPr lang="en-IN"/>
          </a:p>
        </p:txBody>
      </p:sp>
      <p:sp>
        <p:nvSpPr>
          <p:cNvPr id="3" name="Footer Placeholder 2">
            <a:extLst>
              <a:ext uri="{FF2B5EF4-FFF2-40B4-BE49-F238E27FC236}">
                <a16:creationId xmlns:a16="http://schemas.microsoft.com/office/drawing/2014/main" id="{4DAA624C-7F82-90CE-0180-C2D1FE891BF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BB52BD-D20E-06B0-381C-F13B0EDFE33D}"/>
              </a:ext>
            </a:extLst>
          </p:cNvPr>
          <p:cNvSpPr>
            <a:spLocks noGrp="1"/>
          </p:cNvSpPr>
          <p:nvPr>
            <p:ph type="sldNum" sz="quarter" idx="12"/>
          </p:nvPr>
        </p:nvSpPr>
        <p:spPr/>
        <p:txBody>
          <a:bodyPr/>
          <a:lstStyle/>
          <a:p>
            <a:fld id="{ADE0E7D2-A4FA-4AF0-9EE9-8449137A1228}" type="slidenum">
              <a:rPr lang="en-IN" smtClean="0"/>
              <a:t>‹#›</a:t>
            </a:fld>
            <a:endParaRPr lang="en-IN"/>
          </a:p>
        </p:txBody>
      </p:sp>
    </p:spTree>
    <p:extLst>
      <p:ext uri="{BB962C8B-B14F-4D97-AF65-F5344CB8AC3E}">
        <p14:creationId xmlns:p14="http://schemas.microsoft.com/office/powerpoint/2010/main" val="1733397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8B44-7244-C8B4-E5A5-05C4863EC1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F2C5C02-4BF8-EAAB-427A-079383008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FA5840-56FC-185F-A066-CEF8196D76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FFDED-24F2-45B9-8BBC-CFCE5C3F7B38}"/>
              </a:ext>
            </a:extLst>
          </p:cNvPr>
          <p:cNvSpPr>
            <a:spLocks noGrp="1"/>
          </p:cNvSpPr>
          <p:nvPr>
            <p:ph type="dt" sz="half" idx="10"/>
          </p:nvPr>
        </p:nvSpPr>
        <p:spPr/>
        <p:txBody>
          <a:bodyPr/>
          <a:lstStyle/>
          <a:p>
            <a:fld id="{90245D06-E7BB-4D4C-AD05-D990E7C5F6F6}" type="datetimeFigureOut">
              <a:rPr lang="en-IN" smtClean="0"/>
              <a:t>18-03-2024</a:t>
            </a:fld>
            <a:endParaRPr lang="en-IN"/>
          </a:p>
        </p:txBody>
      </p:sp>
      <p:sp>
        <p:nvSpPr>
          <p:cNvPr id="6" name="Footer Placeholder 5">
            <a:extLst>
              <a:ext uri="{FF2B5EF4-FFF2-40B4-BE49-F238E27FC236}">
                <a16:creationId xmlns:a16="http://schemas.microsoft.com/office/drawing/2014/main" id="{906E1EBA-6F92-34E9-681F-82C88F3514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043716-625B-EF89-9C71-83A1FE28240B}"/>
              </a:ext>
            </a:extLst>
          </p:cNvPr>
          <p:cNvSpPr>
            <a:spLocks noGrp="1"/>
          </p:cNvSpPr>
          <p:nvPr>
            <p:ph type="sldNum" sz="quarter" idx="12"/>
          </p:nvPr>
        </p:nvSpPr>
        <p:spPr/>
        <p:txBody>
          <a:bodyPr/>
          <a:lstStyle/>
          <a:p>
            <a:fld id="{ADE0E7D2-A4FA-4AF0-9EE9-8449137A1228}" type="slidenum">
              <a:rPr lang="en-IN" smtClean="0"/>
              <a:t>‹#›</a:t>
            </a:fld>
            <a:endParaRPr lang="en-IN"/>
          </a:p>
        </p:txBody>
      </p:sp>
    </p:spTree>
    <p:extLst>
      <p:ext uri="{BB962C8B-B14F-4D97-AF65-F5344CB8AC3E}">
        <p14:creationId xmlns:p14="http://schemas.microsoft.com/office/powerpoint/2010/main" val="3856370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AF4A-93D0-EEFA-7667-7EB1AA299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DBF3D86-A300-EA4D-30BF-3CEB77D91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FF576BA-2CD2-728A-0F2A-856BD1A36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98CB2D-3DB2-AACE-8327-D79E083DCD88}"/>
              </a:ext>
            </a:extLst>
          </p:cNvPr>
          <p:cNvSpPr>
            <a:spLocks noGrp="1"/>
          </p:cNvSpPr>
          <p:nvPr>
            <p:ph type="dt" sz="half" idx="10"/>
          </p:nvPr>
        </p:nvSpPr>
        <p:spPr/>
        <p:txBody>
          <a:bodyPr/>
          <a:lstStyle/>
          <a:p>
            <a:fld id="{90245D06-E7BB-4D4C-AD05-D990E7C5F6F6}" type="datetimeFigureOut">
              <a:rPr lang="en-IN" smtClean="0"/>
              <a:t>18-03-2024</a:t>
            </a:fld>
            <a:endParaRPr lang="en-IN"/>
          </a:p>
        </p:txBody>
      </p:sp>
      <p:sp>
        <p:nvSpPr>
          <p:cNvPr id="6" name="Footer Placeholder 5">
            <a:extLst>
              <a:ext uri="{FF2B5EF4-FFF2-40B4-BE49-F238E27FC236}">
                <a16:creationId xmlns:a16="http://schemas.microsoft.com/office/drawing/2014/main" id="{4A9591D5-0BE1-A752-4952-064C729A88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A43355-DC25-B2C3-80E8-BBA32A9A7D55}"/>
              </a:ext>
            </a:extLst>
          </p:cNvPr>
          <p:cNvSpPr>
            <a:spLocks noGrp="1"/>
          </p:cNvSpPr>
          <p:nvPr>
            <p:ph type="sldNum" sz="quarter" idx="12"/>
          </p:nvPr>
        </p:nvSpPr>
        <p:spPr/>
        <p:txBody>
          <a:bodyPr/>
          <a:lstStyle/>
          <a:p>
            <a:fld id="{ADE0E7D2-A4FA-4AF0-9EE9-8449137A1228}" type="slidenum">
              <a:rPr lang="en-IN" smtClean="0"/>
              <a:t>‹#›</a:t>
            </a:fld>
            <a:endParaRPr lang="en-IN"/>
          </a:p>
        </p:txBody>
      </p:sp>
    </p:spTree>
    <p:extLst>
      <p:ext uri="{BB962C8B-B14F-4D97-AF65-F5344CB8AC3E}">
        <p14:creationId xmlns:p14="http://schemas.microsoft.com/office/powerpoint/2010/main" val="3597667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90BA25-026F-6CE5-E408-815A7B7397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105BBA-7611-A08F-6EB7-A5DCE24917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08C1ED-D2C9-AAB4-677F-80DEB35F08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45D06-E7BB-4D4C-AD05-D990E7C5F6F6}" type="datetimeFigureOut">
              <a:rPr lang="en-IN" smtClean="0"/>
              <a:t>18-03-2024</a:t>
            </a:fld>
            <a:endParaRPr lang="en-IN"/>
          </a:p>
        </p:txBody>
      </p:sp>
      <p:sp>
        <p:nvSpPr>
          <p:cNvPr id="5" name="Footer Placeholder 4">
            <a:extLst>
              <a:ext uri="{FF2B5EF4-FFF2-40B4-BE49-F238E27FC236}">
                <a16:creationId xmlns:a16="http://schemas.microsoft.com/office/drawing/2014/main" id="{FCC959F1-5726-F023-7B3C-A044351404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F71D02C-D480-DF1D-B426-AC9B18F461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E0E7D2-A4FA-4AF0-9EE9-8449137A1228}" type="slidenum">
              <a:rPr lang="en-IN" smtClean="0"/>
              <a:t>‹#›</a:t>
            </a:fld>
            <a:endParaRPr lang="en-IN"/>
          </a:p>
        </p:txBody>
      </p:sp>
    </p:spTree>
    <p:extLst>
      <p:ext uri="{BB962C8B-B14F-4D97-AF65-F5344CB8AC3E}">
        <p14:creationId xmlns:p14="http://schemas.microsoft.com/office/powerpoint/2010/main" val="834477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186/s13007-019-0450-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green leaves&#10;&#10;Description automatically generated">
            <a:extLst>
              <a:ext uri="{FF2B5EF4-FFF2-40B4-BE49-F238E27FC236}">
                <a16:creationId xmlns:a16="http://schemas.microsoft.com/office/drawing/2014/main" id="{6BCEEA4A-FE96-1934-D054-9E31C2F43A6B}"/>
              </a:ext>
            </a:extLst>
          </p:cNvPr>
          <p:cNvPicPr>
            <a:picLocks noChangeAspect="1"/>
          </p:cNvPicPr>
          <p:nvPr/>
        </p:nvPicPr>
        <p:blipFill rotWithShape="1">
          <a:blip r:embed="rId2">
            <a:extLst>
              <a:ext uri="{28A0092B-C50C-407E-A947-70E740481C1C}">
                <a14:useLocalDpi xmlns:a14="http://schemas.microsoft.com/office/drawing/2010/main" val="0"/>
              </a:ext>
            </a:extLst>
          </a:blip>
          <a:srcRect l="19331" t="7706" r="5012" b="28537"/>
          <a:stretch/>
        </p:blipFill>
        <p:spPr>
          <a:xfrm>
            <a:off x="1" y="0"/>
            <a:ext cx="12192000" cy="6858000"/>
          </a:xfrm>
          <a:prstGeom prst="rect">
            <a:avLst/>
          </a:prstGeom>
        </p:spPr>
      </p:pic>
      <p:sp>
        <p:nvSpPr>
          <p:cNvPr id="22" name="Rectangle 2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2421B7-0936-F47B-91F1-6A4D7CE71476}"/>
              </a:ext>
            </a:extLst>
          </p:cNvPr>
          <p:cNvSpPr>
            <a:spLocks noGrp="1"/>
          </p:cNvSpPr>
          <p:nvPr>
            <p:ph type="ctrTitle"/>
          </p:nvPr>
        </p:nvSpPr>
        <p:spPr>
          <a:xfrm>
            <a:off x="7645400" y="1122363"/>
            <a:ext cx="4406900" cy="3204134"/>
          </a:xfrm>
        </p:spPr>
        <p:txBody>
          <a:bodyPr anchor="b">
            <a:normAutofit/>
          </a:bodyPr>
          <a:lstStyle/>
          <a:p>
            <a:pPr algn="l"/>
            <a:r>
              <a:rPr lang="en-US" sz="4800" dirty="0">
                <a:solidFill>
                  <a:schemeClr val="bg1"/>
                </a:solidFill>
                <a:latin typeface="Arial Rounded MT Bold" panose="020F0704030504030204" pitchFamily="34" charset="0"/>
              </a:rPr>
              <a:t>Exploratory Data Analysis on Plant Data</a:t>
            </a:r>
            <a:endParaRPr lang="en-IN" sz="4800" dirty="0">
              <a:solidFill>
                <a:schemeClr val="bg1"/>
              </a:solidFill>
              <a:latin typeface="Arial Rounded MT Bold" panose="020F0704030504030204" pitchFamily="34" charset="0"/>
            </a:endParaRPr>
          </a:p>
        </p:txBody>
      </p:sp>
      <p:sp>
        <p:nvSpPr>
          <p:cNvPr id="3" name="Subtitle 2">
            <a:extLst>
              <a:ext uri="{FF2B5EF4-FFF2-40B4-BE49-F238E27FC236}">
                <a16:creationId xmlns:a16="http://schemas.microsoft.com/office/drawing/2014/main" id="{18858A92-F366-BB46-6253-C4A18E86D4A3}"/>
              </a:ext>
            </a:extLst>
          </p:cNvPr>
          <p:cNvSpPr>
            <a:spLocks noGrp="1"/>
          </p:cNvSpPr>
          <p:nvPr>
            <p:ph type="subTitle" idx="1"/>
          </p:nvPr>
        </p:nvSpPr>
        <p:spPr>
          <a:xfrm>
            <a:off x="7759700" y="4872922"/>
            <a:ext cx="4112260" cy="1208141"/>
          </a:xfrm>
        </p:spPr>
        <p:txBody>
          <a:bodyPr>
            <a:normAutofit/>
          </a:bodyPr>
          <a:lstStyle/>
          <a:p>
            <a:pPr algn="l"/>
            <a:r>
              <a:rPr lang="en-US" sz="2000" dirty="0">
                <a:solidFill>
                  <a:schemeClr val="bg1"/>
                </a:solidFill>
              </a:rPr>
              <a:t>A look into how light and various elements affect the health of a plant</a:t>
            </a:r>
            <a:endParaRPr lang="en-IN" sz="2000" dirty="0">
              <a:solidFill>
                <a:schemeClr val="bg1"/>
              </a:solidFill>
            </a:endParaRP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A4E0951-27E4-C823-2543-F6553EECFD32}"/>
              </a:ext>
            </a:extLst>
          </p:cNvPr>
          <p:cNvSpPr txBox="1"/>
          <p:nvPr/>
        </p:nvSpPr>
        <p:spPr>
          <a:xfrm>
            <a:off x="4229100" y="2222500"/>
            <a:ext cx="184731" cy="369332"/>
          </a:xfrm>
          <a:prstGeom prst="rect">
            <a:avLst/>
          </a:prstGeom>
          <a:noFill/>
        </p:spPr>
        <p:txBody>
          <a:bodyPr wrap="square" rtlCol="0">
            <a:spAutoFit/>
          </a:bodyPr>
          <a:lstStyle/>
          <a:p>
            <a:endParaRPr lang="en-IN" dirty="0"/>
          </a:p>
        </p:txBody>
      </p:sp>
      <p:sp>
        <p:nvSpPr>
          <p:cNvPr id="9" name="Subtitle 2">
            <a:extLst>
              <a:ext uri="{FF2B5EF4-FFF2-40B4-BE49-F238E27FC236}">
                <a16:creationId xmlns:a16="http://schemas.microsoft.com/office/drawing/2014/main" id="{EE7B2373-F859-A09A-720C-B65A284AFECE}"/>
              </a:ext>
            </a:extLst>
          </p:cNvPr>
          <p:cNvSpPr txBox="1">
            <a:spLocks/>
          </p:cNvSpPr>
          <p:nvPr/>
        </p:nvSpPr>
        <p:spPr>
          <a:xfrm>
            <a:off x="9674098" y="6364141"/>
            <a:ext cx="4112260"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i="1" dirty="0">
                <a:solidFill>
                  <a:schemeClr val="bg1"/>
                </a:solidFill>
              </a:rPr>
              <a:t>-Pragyan Jyoti Dutta</a:t>
            </a:r>
            <a:endParaRPr lang="en-IN" sz="2000" i="1" dirty="0">
              <a:solidFill>
                <a:schemeClr val="bg1"/>
              </a:solidFill>
            </a:endParaRPr>
          </a:p>
        </p:txBody>
      </p:sp>
      <p:sp>
        <p:nvSpPr>
          <p:cNvPr id="10" name="Rectangle 9">
            <a:extLst>
              <a:ext uri="{FF2B5EF4-FFF2-40B4-BE49-F238E27FC236}">
                <a16:creationId xmlns:a16="http://schemas.microsoft.com/office/drawing/2014/main" id="{891C6225-A564-AF85-5F83-EE639BD2F147}"/>
              </a:ext>
            </a:extLst>
          </p:cNvPr>
          <p:cNvSpPr/>
          <p:nvPr/>
        </p:nvSpPr>
        <p:spPr>
          <a:xfrm>
            <a:off x="12331701" y="0"/>
            <a:ext cx="1193800" cy="6858000"/>
          </a:xfrm>
          <a:prstGeom prst="rect">
            <a:avLst/>
          </a:prstGeom>
          <a:solidFill>
            <a:schemeClr val="dk1">
              <a:alpha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D6F869D6-4803-DD61-4DA6-112FF9FD43D4}"/>
              </a:ext>
            </a:extLst>
          </p:cNvPr>
          <p:cNvSpPr txBox="1"/>
          <p:nvPr/>
        </p:nvSpPr>
        <p:spPr>
          <a:xfrm>
            <a:off x="16637313" y="352922"/>
            <a:ext cx="3185039" cy="769441"/>
          </a:xfrm>
          <a:prstGeom prst="rect">
            <a:avLst/>
          </a:prstGeom>
          <a:noFill/>
        </p:spPr>
        <p:txBody>
          <a:bodyPr wrap="none" rtlCol="0">
            <a:spAutoFit/>
          </a:bodyPr>
          <a:lstStyle/>
          <a:p>
            <a:r>
              <a:rPr lang="en-US" sz="4400" b="1" dirty="0">
                <a:solidFill>
                  <a:schemeClr val="bg1"/>
                </a:solidFill>
              </a:rPr>
              <a:t>Key statistics</a:t>
            </a:r>
            <a:endParaRPr lang="en-IN" sz="4400" b="1" dirty="0">
              <a:solidFill>
                <a:schemeClr val="bg1"/>
              </a:solidFill>
            </a:endParaRPr>
          </a:p>
        </p:txBody>
      </p:sp>
      <p:sp>
        <p:nvSpPr>
          <p:cNvPr id="5" name="Rectangle: Rounded Corners 4">
            <a:extLst>
              <a:ext uri="{FF2B5EF4-FFF2-40B4-BE49-F238E27FC236}">
                <a16:creationId xmlns:a16="http://schemas.microsoft.com/office/drawing/2014/main" id="{8FFF261D-566F-A60C-3FB0-45F79F1B6196}"/>
              </a:ext>
            </a:extLst>
          </p:cNvPr>
          <p:cNvSpPr/>
          <p:nvPr/>
        </p:nvSpPr>
        <p:spPr>
          <a:xfrm>
            <a:off x="16745777" y="4404222"/>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Analyzed Elemental Data first and then shifted to Spectral Data</a:t>
            </a:r>
            <a:endParaRPr lang="en-IN" dirty="0"/>
          </a:p>
        </p:txBody>
      </p:sp>
      <p:sp>
        <p:nvSpPr>
          <p:cNvPr id="7" name="Rectangle: Rounded Corners 6">
            <a:extLst>
              <a:ext uri="{FF2B5EF4-FFF2-40B4-BE49-F238E27FC236}">
                <a16:creationId xmlns:a16="http://schemas.microsoft.com/office/drawing/2014/main" id="{28041111-E334-C731-D391-B065887D5647}"/>
              </a:ext>
            </a:extLst>
          </p:cNvPr>
          <p:cNvSpPr/>
          <p:nvPr/>
        </p:nvSpPr>
        <p:spPr>
          <a:xfrm>
            <a:off x="20744433" y="4404222"/>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Applied PCA to reduce the </a:t>
            </a:r>
            <a:r>
              <a:rPr lang="en-US" dirty="0" err="1"/>
              <a:t>dimentionality</a:t>
            </a:r>
            <a:endParaRPr lang="en-IN" dirty="0"/>
          </a:p>
        </p:txBody>
      </p:sp>
      <p:sp>
        <p:nvSpPr>
          <p:cNvPr id="12" name="Rectangle: Rounded Corners 11">
            <a:extLst>
              <a:ext uri="{FF2B5EF4-FFF2-40B4-BE49-F238E27FC236}">
                <a16:creationId xmlns:a16="http://schemas.microsoft.com/office/drawing/2014/main" id="{2E00F1E7-4011-5E88-5A16-73B85E0E9034}"/>
              </a:ext>
            </a:extLst>
          </p:cNvPr>
          <p:cNvSpPr/>
          <p:nvPr/>
        </p:nvSpPr>
        <p:spPr>
          <a:xfrm>
            <a:off x="12888689" y="4404222"/>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Most measurements follow a Normal Distribution</a:t>
            </a:r>
            <a:endParaRPr lang="en-IN" dirty="0"/>
          </a:p>
        </p:txBody>
      </p:sp>
      <p:sp>
        <p:nvSpPr>
          <p:cNvPr id="13" name="Rectangle: Rounded Corners 12">
            <a:extLst>
              <a:ext uri="{FF2B5EF4-FFF2-40B4-BE49-F238E27FC236}">
                <a16:creationId xmlns:a16="http://schemas.microsoft.com/office/drawing/2014/main" id="{F17FC7F4-40D6-D20A-52FA-EA19828F3F07}"/>
              </a:ext>
            </a:extLst>
          </p:cNvPr>
          <p:cNvSpPr/>
          <p:nvPr/>
        </p:nvSpPr>
        <p:spPr>
          <a:xfrm>
            <a:off x="16745777" y="1678485"/>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Low Variance in the measurements</a:t>
            </a:r>
            <a:endParaRPr lang="en-IN" dirty="0"/>
          </a:p>
        </p:txBody>
      </p:sp>
      <p:sp>
        <p:nvSpPr>
          <p:cNvPr id="14" name="Rectangle: Rounded Corners 13">
            <a:extLst>
              <a:ext uri="{FF2B5EF4-FFF2-40B4-BE49-F238E27FC236}">
                <a16:creationId xmlns:a16="http://schemas.microsoft.com/office/drawing/2014/main" id="{A78AF856-2A5A-2F89-59F1-16BBC00E87A3}"/>
              </a:ext>
            </a:extLst>
          </p:cNvPr>
          <p:cNvSpPr/>
          <p:nvPr/>
        </p:nvSpPr>
        <p:spPr>
          <a:xfrm>
            <a:off x="20744433" y="1678485"/>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Balanced Dataset</a:t>
            </a:r>
            <a:endParaRPr lang="en-IN" dirty="0"/>
          </a:p>
        </p:txBody>
      </p:sp>
      <p:sp>
        <p:nvSpPr>
          <p:cNvPr id="15" name="Rectangle: Rounded Corners 14">
            <a:extLst>
              <a:ext uri="{FF2B5EF4-FFF2-40B4-BE49-F238E27FC236}">
                <a16:creationId xmlns:a16="http://schemas.microsoft.com/office/drawing/2014/main" id="{954B5E9C-D0DF-AAF0-A5E5-92EAAC254F98}"/>
              </a:ext>
            </a:extLst>
          </p:cNvPr>
          <p:cNvSpPr/>
          <p:nvPr/>
        </p:nvSpPr>
        <p:spPr>
          <a:xfrm>
            <a:off x="12888689" y="1678485"/>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Elemental and spectral readings in IR</a:t>
            </a:r>
            <a:endParaRPr lang="en-IN" dirty="0"/>
          </a:p>
        </p:txBody>
      </p:sp>
      <p:sp>
        <p:nvSpPr>
          <p:cNvPr id="16" name="Rectangle: Rounded Corners 15">
            <a:extLst>
              <a:ext uri="{FF2B5EF4-FFF2-40B4-BE49-F238E27FC236}">
                <a16:creationId xmlns:a16="http://schemas.microsoft.com/office/drawing/2014/main" id="{BC880522-7BC3-8D0A-202F-AB382B810AD4}"/>
              </a:ext>
            </a:extLst>
          </p:cNvPr>
          <p:cNvSpPr/>
          <p:nvPr/>
        </p:nvSpPr>
        <p:spPr>
          <a:xfrm>
            <a:off x="16282893" y="1678485"/>
            <a:ext cx="87569"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4AB2AD19-CD29-718E-EAE0-BA7E365FA638}"/>
              </a:ext>
            </a:extLst>
          </p:cNvPr>
          <p:cNvSpPr/>
          <p:nvPr/>
        </p:nvSpPr>
        <p:spPr>
          <a:xfrm>
            <a:off x="20281549" y="1678484"/>
            <a:ext cx="87569"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EFF9E392-74B6-5B62-7D5B-5DB379DA8D9F}"/>
              </a:ext>
            </a:extLst>
          </p:cNvPr>
          <p:cNvSpPr/>
          <p:nvPr/>
        </p:nvSpPr>
        <p:spPr>
          <a:xfrm>
            <a:off x="12972033" y="4041319"/>
            <a:ext cx="2993231" cy="457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D40635FD-AA10-C095-1917-6D80DAEDAC68}"/>
              </a:ext>
            </a:extLst>
          </p:cNvPr>
          <p:cNvSpPr/>
          <p:nvPr/>
        </p:nvSpPr>
        <p:spPr>
          <a:xfrm>
            <a:off x="16783302" y="4039410"/>
            <a:ext cx="2993231" cy="457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FD817B44-BEB1-0237-BD47-52B19519C82C}"/>
              </a:ext>
            </a:extLst>
          </p:cNvPr>
          <p:cNvSpPr/>
          <p:nvPr/>
        </p:nvSpPr>
        <p:spPr>
          <a:xfrm>
            <a:off x="20850860" y="4033858"/>
            <a:ext cx="2993231" cy="457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13722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8C77F-0F2D-3225-4C8B-13AB5FC20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A6704E-1F3D-85DC-D3D5-4C684C161EF9}"/>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C0ACB54D-4D62-0382-4210-81A34E75B78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813" b="7813"/>
          <a:stretch/>
        </p:blipFill>
        <p:spPr>
          <a:xfrm>
            <a:off x="0" y="0"/>
            <a:ext cx="12192000" cy="6858000"/>
          </a:xfrm>
        </p:spPr>
      </p:pic>
      <p:sp>
        <p:nvSpPr>
          <p:cNvPr id="4" name="Rectangle 3">
            <a:extLst>
              <a:ext uri="{FF2B5EF4-FFF2-40B4-BE49-F238E27FC236}">
                <a16:creationId xmlns:a16="http://schemas.microsoft.com/office/drawing/2014/main" id="{FCFC3AC1-7437-FFDE-5416-4803548AE938}"/>
              </a:ext>
            </a:extLst>
          </p:cNvPr>
          <p:cNvSpPr/>
          <p:nvPr/>
        </p:nvSpPr>
        <p:spPr>
          <a:xfrm>
            <a:off x="-2" y="-1"/>
            <a:ext cx="12192001" cy="6858000"/>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B07991B-6331-891C-57D7-3F1EEC3AE68A}"/>
              </a:ext>
            </a:extLst>
          </p:cNvPr>
          <p:cNvSpPr txBox="1"/>
          <p:nvPr/>
        </p:nvSpPr>
        <p:spPr>
          <a:xfrm>
            <a:off x="192736" y="536527"/>
            <a:ext cx="3313728" cy="769441"/>
          </a:xfrm>
          <a:prstGeom prst="rect">
            <a:avLst/>
          </a:prstGeom>
          <a:noFill/>
        </p:spPr>
        <p:txBody>
          <a:bodyPr wrap="none" rtlCol="0">
            <a:spAutoFit/>
          </a:bodyPr>
          <a:lstStyle/>
          <a:p>
            <a:r>
              <a:rPr lang="en-US" sz="4400" b="1" dirty="0">
                <a:solidFill>
                  <a:schemeClr val="bg1"/>
                </a:solidFill>
              </a:rPr>
              <a:t>Applying PCA</a:t>
            </a:r>
            <a:endParaRPr lang="en-IN" sz="4400" b="1" dirty="0">
              <a:solidFill>
                <a:schemeClr val="bg1"/>
              </a:solidFill>
            </a:endParaRPr>
          </a:p>
        </p:txBody>
      </p:sp>
      <p:pic>
        <p:nvPicPr>
          <p:cNvPr id="8" name="Picture 7" descr="A diagram of a function&#10;&#10;Description automatically generated with medium confidence">
            <a:extLst>
              <a:ext uri="{FF2B5EF4-FFF2-40B4-BE49-F238E27FC236}">
                <a16:creationId xmlns:a16="http://schemas.microsoft.com/office/drawing/2014/main" id="{2D501175-6860-D631-B29E-291306703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7104" y="2179878"/>
            <a:ext cx="4429858" cy="41773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plant in a pot&#10;&#10;Description automatically generated">
            <a:extLst>
              <a:ext uri="{FF2B5EF4-FFF2-40B4-BE49-F238E27FC236}">
                <a16:creationId xmlns:a16="http://schemas.microsoft.com/office/drawing/2014/main" id="{2202724F-3130-5A8C-9DDC-8DA87EB4A4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930012">
            <a:off x="9980083" y="-2672832"/>
            <a:ext cx="4765674" cy="4765674"/>
          </a:xfrm>
          <a:prstGeom prst="rect">
            <a:avLst/>
          </a:prstGeom>
        </p:spPr>
      </p:pic>
      <p:pic>
        <p:nvPicPr>
          <p:cNvPr id="9" name="Picture 8" descr="A graph of a graph showing a number of different variables&#10;&#10;Description automatically generated with medium confidence">
            <a:extLst>
              <a:ext uri="{FF2B5EF4-FFF2-40B4-BE49-F238E27FC236}">
                <a16:creationId xmlns:a16="http://schemas.microsoft.com/office/drawing/2014/main" id="{A1E90FFD-17CE-BDB6-9C59-8AA3F49FD2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881" y="1277784"/>
            <a:ext cx="8591123" cy="55802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diagram of a health status&#10;&#10;Description automatically generated">
            <a:extLst>
              <a:ext uri="{FF2B5EF4-FFF2-40B4-BE49-F238E27FC236}">
                <a16:creationId xmlns:a16="http://schemas.microsoft.com/office/drawing/2014/main" id="{B2275F12-8DE3-DBCD-3984-2D45B766A6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1174" y="2179878"/>
            <a:ext cx="5374107" cy="42746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5665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B7415-73CE-8AAC-8F9E-AF3ED29C2F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B7064-10F2-D849-97FD-3DFEA7E3BC97}"/>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C15D20A7-CB0A-569C-8846-B34D3636428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813" b="7813"/>
          <a:stretch/>
        </p:blipFill>
        <p:spPr>
          <a:xfrm>
            <a:off x="0" y="0"/>
            <a:ext cx="12192000" cy="6858000"/>
          </a:xfrm>
        </p:spPr>
      </p:pic>
      <p:sp>
        <p:nvSpPr>
          <p:cNvPr id="4" name="Rectangle 3">
            <a:extLst>
              <a:ext uri="{FF2B5EF4-FFF2-40B4-BE49-F238E27FC236}">
                <a16:creationId xmlns:a16="http://schemas.microsoft.com/office/drawing/2014/main" id="{C4DC1446-BE03-27B6-61EA-F0D92681E4CA}"/>
              </a:ext>
            </a:extLst>
          </p:cNvPr>
          <p:cNvSpPr/>
          <p:nvPr/>
        </p:nvSpPr>
        <p:spPr>
          <a:xfrm>
            <a:off x="-2" y="-1"/>
            <a:ext cx="12192001" cy="6858000"/>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EC9935D-8B36-27CC-5E83-4A794156500B}"/>
              </a:ext>
            </a:extLst>
          </p:cNvPr>
          <p:cNvSpPr txBox="1"/>
          <p:nvPr/>
        </p:nvSpPr>
        <p:spPr>
          <a:xfrm>
            <a:off x="192736" y="536527"/>
            <a:ext cx="3313728" cy="769441"/>
          </a:xfrm>
          <a:prstGeom prst="rect">
            <a:avLst/>
          </a:prstGeom>
          <a:noFill/>
        </p:spPr>
        <p:txBody>
          <a:bodyPr wrap="none" rtlCol="0">
            <a:spAutoFit/>
          </a:bodyPr>
          <a:lstStyle/>
          <a:p>
            <a:r>
              <a:rPr lang="en-US" sz="4400" b="1" dirty="0">
                <a:solidFill>
                  <a:schemeClr val="bg1"/>
                </a:solidFill>
              </a:rPr>
              <a:t>Applying PCA</a:t>
            </a:r>
            <a:endParaRPr lang="en-IN" sz="4400" b="1" dirty="0">
              <a:solidFill>
                <a:schemeClr val="bg1"/>
              </a:solidFill>
            </a:endParaRPr>
          </a:p>
        </p:txBody>
      </p:sp>
      <p:pic>
        <p:nvPicPr>
          <p:cNvPr id="6" name="Picture 5" descr="A screenshot of a graph&#10;&#10;Description automatically generated">
            <a:extLst>
              <a:ext uri="{FF2B5EF4-FFF2-40B4-BE49-F238E27FC236}">
                <a16:creationId xmlns:a16="http://schemas.microsoft.com/office/drawing/2014/main" id="{A72B58A3-6649-2F99-706B-E6D9DF6F9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2694" y="1305968"/>
            <a:ext cx="6010964" cy="5239544"/>
          </a:xfrm>
          <a:prstGeom prst="rect">
            <a:avLst/>
          </a:prstGeom>
        </p:spPr>
      </p:pic>
      <p:pic>
        <p:nvPicPr>
          <p:cNvPr id="10" name="Picture 9" descr="A plant in a pot&#10;&#10;Description automatically generated">
            <a:extLst>
              <a:ext uri="{FF2B5EF4-FFF2-40B4-BE49-F238E27FC236}">
                <a16:creationId xmlns:a16="http://schemas.microsoft.com/office/drawing/2014/main" id="{77E4D6BB-4214-4D50-C40C-F3D983948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1321123">
            <a:off x="9086560" y="-2923520"/>
            <a:ext cx="5046275" cy="5046275"/>
          </a:xfrm>
          <a:prstGeom prst="rect">
            <a:avLst/>
          </a:prstGeom>
        </p:spPr>
      </p:pic>
      <p:pic>
        <p:nvPicPr>
          <p:cNvPr id="7" name="Picture 6" descr="A diagram of a health status&#10;&#10;Description automatically generated">
            <a:extLst>
              <a:ext uri="{FF2B5EF4-FFF2-40B4-BE49-F238E27FC236}">
                <a16:creationId xmlns:a16="http://schemas.microsoft.com/office/drawing/2014/main" id="{49A366F6-F659-9B12-A80E-53FEBAAFA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2624" y="2055813"/>
            <a:ext cx="4976406" cy="39583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diagram of a function&#10;&#10;Description automatically generated with medium confidence">
            <a:extLst>
              <a:ext uri="{FF2B5EF4-FFF2-40B4-BE49-F238E27FC236}">
                <a16:creationId xmlns:a16="http://schemas.microsoft.com/office/drawing/2014/main" id="{68CA036B-0F0D-4FE3-FC54-F736A33E66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117" y="1168906"/>
            <a:ext cx="6032939" cy="56890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of a graph showing a number of different variables&#10;&#10;Description automatically generated with medium confidence">
            <a:extLst>
              <a:ext uri="{FF2B5EF4-FFF2-40B4-BE49-F238E27FC236}">
                <a16:creationId xmlns:a16="http://schemas.microsoft.com/office/drawing/2014/main" id="{A24DB582-26E2-0CC1-D277-AEFD564BFD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3094" y="2336654"/>
            <a:ext cx="5374107" cy="34906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B0FEDFE4-97F2-FFF5-236D-26A044F5D6C3}"/>
              </a:ext>
            </a:extLst>
          </p:cNvPr>
          <p:cNvSpPr txBox="1"/>
          <p:nvPr/>
        </p:nvSpPr>
        <p:spPr>
          <a:xfrm>
            <a:off x="-8274428" y="553990"/>
            <a:ext cx="2891689" cy="769441"/>
          </a:xfrm>
          <a:prstGeom prst="rect">
            <a:avLst/>
          </a:prstGeom>
          <a:noFill/>
        </p:spPr>
        <p:txBody>
          <a:bodyPr wrap="none" rtlCol="0">
            <a:spAutoFit/>
          </a:bodyPr>
          <a:lstStyle/>
          <a:p>
            <a:r>
              <a:rPr lang="en-US" sz="4400" b="1" dirty="0">
                <a:solidFill>
                  <a:schemeClr val="bg1"/>
                </a:solidFill>
              </a:rPr>
              <a:t>Final points</a:t>
            </a:r>
            <a:endParaRPr lang="en-IN" sz="4400" b="1" dirty="0">
              <a:solidFill>
                <a:schemeClr val="bg1"/>
              </a:solidFill>
            </a:endParaRPr>
          </a:p>
        </p:txBody>
      </p:sp>
      <p:sp>
        <p:nvSpPr>
          <p:cNvPr id="12" name="TextBox 11">
            <a:extLst>
              <a:ext uri="{FF2B5EF4-FFF2-40B4-BE49-F238E27FC236}">
                <a16:creationId xmlns:a16="http://schemas.microsoft.com/office/drawing/2014/main" id="{687BEB52-E10D-AD1D-1A95-77CF1AF97293}"/>
              </a:ext>
            </a:extLst>
          </p:cNvPr>
          <p:cNvSpPr txBox="1"/>
          <p:nvPr/>
        </p:nvSpPr>
        <p:spPr>
          <a:xfrm>
            <a:off x="-8082493" y="2073276"/>
            <a:ext cx="4378379" cy="3785652"/>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rPr>
              <a:t>Low correlation between the wavelength components and health indicating wavelength alone doesn’t determine the health of a plant.</a:t>
            </a:r>
          </a:p>
          <a:p>
            <a:pPr marL="285750" indent="-285750">
              <a:buFont typeface="Arial" panose="020B0604020202020204" pitchFamily="34" charset="0"/>
              <a:buChar char="•"/>
            </a:pPr>
            <a:endParaRPr lang="en-US" sz="1600" b="1" dirty="0">
              <a:solidFill>
                <a:schemeClr val="bg1"/>
              </a:solidFill>
            </a:endParaRPr>
          </a:p>
          <a:p>
            <a:pPr marL="285750" indent="-285750">
              <a:buFont typeface="Arial" panose="020B0604020202020204" pitchFamily="34" charset="0"/>
              <a:buChar char="•"/>
            </a:pPr>
            <a:r>
              <a:rPr lang="en-US" sz="1600" b="1" dirty="0">
                <a:solidFill>
                  <a:schemeClr val="bg1"/>
                </a:solidFill>
              </a:rPr>
              <a:t>Oxygen and health have a significant correlation indicating healthy plants generally have higher Oxygen content.</a:t>
            </a:r>
          </a:p>
          <a:p>
            <a:pPr marL="285750" indent="-285750">
              <a:buFont typeface="Arial" panose="020B0604020202020204" pitchFamily="34" charset="0"/>
              <a:buChar char="•"/>
            </a:pPr>
            <a:endParaRPr lang="en-US" sz="1600" b="1" dirty="0">
              <a:solidFill>
                <a:schemeClr val="bg1"/>
              </a:solidFill>
            </a:endParaRPr>
          </a:p>
          <a:p>
            <a:pPr marL="285750" indent="-285750">
              <a:buFont typeface="Arial" panose="020B0604020202020204" pitchFamily="34" charset="0"/>
              <a:buChar char="•"/>
            </a:pPr>
            <a:r>
              <a:rPr lang="en-US" sz="1600" b="1" dirty="0">
                <a:solidFill>
                  <a:schemeClr val="bg1"/>
                </a:solidFill>
              </a:rPr>
              <a:t>There’s also considerable correlation between Nitrogen and the second PCA (0.6) component meaning the Nitrogen content increases with increasing wavelength as well as the Carbon (0.42) content. It shows there exists subtle multicollinearity between PC2, Nitrogen and Carbon.</a:t>
            </a:r>
          </a:p>
        </p:txBody>
      </p:sp>
    </p:spTree>
    <p:extLst>
      <p:ext uri="{BB962C8B-B14F-4D97-AF65-F5344CB8AC3E}">
        <p14:creationId xmlns:p14="http://schemas.microsoft.com/office/powerpoint/2010/main" val="2308468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AD293-5F8B-0D30-932A-0771F0502D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6021DB-3A52-44D6-2725-FD2E4CA185D0}"/>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D165A603-3191-FD67-C31E-67AAAB1C97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0864" t="21879" b="19789"/>
          <a:stretch/>
        </p:blipFill>
        <p:spPr>
          <a:xfrm>
            <a:off x="0" y="0"/>
            <a:ext cx="12192000" cy="6857999"/>
          </a:xfrm>
        </p:spPr>
      </p:pic>
      <p:sp>
        <p:nvSpPr>
          <p:cNvPr id="4" name="Rectangle 3">
            <a:extLst>
              <a:ext uri="{FF2B5EF4-FFF2-40B4-BE49-F238E27FC236}">
                <a16:creationId xmlns:a16="http://schemas.microsoft.com/office/drawing/2014/main" id="{7B235922-B8DA-45D5-0D23-63F338405B99}"/>
              </a:ext>
            </a:extLst>
          </p:cNvPr>
          <p:cNvSpPr/>
          <p:nvPr/>
        </p:nvSpPr>
        <p:spPr>
          <a:xfrm>
            <a:off x="0" y="0"/>
            <a:ext cx="12192000" cy="6857999"/>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34C0C83-0B16-3A50-F20C-85BDEA079C00}"/>
              </a:ext>
            </a:extLst>
          </p:cNvPr>
          <p:cNvSpPr txBox="1"/>
          <p:nvPr/>
        </p:nvSpPr>
        <p:spPr>
          <a:xfrm>
            <a:off x="192736" y="536527"/>
            <a:ext cx="2891689" cy="769441"/>
          </a:xfrm>
          <a:prstGeom prst="rect">
            <a:avLst/>
          </a:prstGeom>
          <a:noFill/>
        </p:spPr>
        <p:txBody>
          <a:bodyPr wrap="none" rtlCol="0">
            <a:spAutoFit/>
          </a:bodyPr>
          <a:lstStyle/>
          <a:p>
            <a:r>
              <a:rPr lang="en-US" sz="4400" b="1" dirty="0">
                <a:solidFill>
                  <a:schemeClr val="bg1"/>
                </a:solidFill>
              </a:rPr>
              <a:t>Final points</a:t>
            </a:r>
            <a:endParaRPr lang="en-IN" sz="4400" b="1" dirty="0">
              <a:solidFill>
                <a:schemeClr val="bg1"/>
              </a:solidFill>
            </a:endParaRPr>
          </a:p>
        </p:txBody>
      </p:sp>
      <p:pic>
        <p:nvPicPr>
          <p:cNvPr id="10" name="Picture 9" descr="A screenshot of a graph&#10;&#10;Description automatically generated">
            <a:extLst>
              <a:ext uri="{FF2B5EF4-FFF2-40B4-BE49-F238E27FC236}">
                <a16:creationId xmlns:a16="http://schemas.microsoft.com/office/drawing/2014/main" id="{536631A7-AB43-A6E8-E779-93345AD5A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0671" y="588166"/>
            <a:ext cx="6771328" cy="5902326"/>
          </a:xfrm>
          <a:prstGeom prst="rect">
            <a:avLst/>
          </a:prstGeom>
        </p:spPr>
      </p:pic>
      <p:sp>
        <p:nvSpPr>
          <p:cNvPr id="15" name="TextBox 14">
            <a:extLst>
              <a:ext uri="{FF2B5EF4-FFF2-40B4-BE49-F238E27FC236}">
                <a16:creationId xmlns:a16="http://schemas.microsoft.com/office/drawing/2014/main" id="{DE7F5856-1A5D-C489-5E62-0E436F2E0F58}"/>
              </a:ext>
            </a:extLst>
          </p:cNvPr>
          <p:cNvSpPr txBox="1"/>
          <p:nvPr/>
        </p:nvSpPr>
        <p:spPr>
          <a:xfrm>
            <a:off x="384671" y="2055813"/>
            <a:ext cx="4378379" cy="3785652"/>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rPr>
              <a:t>Low correlation between the wavelength components and health indicating wavelength alone doesn’t determine the health of a plant.</a:t>
            </a:r>
          </a:p>
          <a:p>
            <a:pPr marL="285750" indent="-285750">
              <a:buFont typeface="Arial" panose="020B0604020202020204" pitchFamily="34" charset="0"/>
              <a:buChar char="•"/>
            </a:pPr>
            <a:endParaRPr lang="en-US" sz="1600" b="1" dirty="0">
              <a:solidFill>
                <a:schemeClr val="bg1"/>
              </a:solidFill>
            </a:endParaRPr>
          </a:p>
          <a:p>
            <a:pPr marL="285750" indent="-285750">
              <a:buFont typeface="Arial" panose="020B0604020202020204" pitchFamily="34" charset="0"/>
              <a:buChar char="•"/>
            </a:pPr>
            <a:r>
              <a:rPr lang="en-US" sz="1600" b="1" dirty="0">
                <a:solidFill>
                  <a:schemeClr val="bg1"/>
                </a:solidFill>
              </a:rPr>
              <a:t>Oxygen and health have a significant correlation indicating healthy plants generally have higher Oxygen content.</a:t>
            </a:r>
          </a:p>
          <a:p>
            <a:pPr marL="285750" indent="-285750">
              <a:buFont typeface="Arial" panose="020B0604020202020204" pitchFamily="34" charset="0"/>
              <a:buChar char="•"/>
            </a:pPr>
            <a:endParaRPr lang="en-US" sz="1600" b="1" dirty="0">
              <a:solidFill>
                <a:schemeClr val="bg1"/>
              </a:solidFill>
            </a:endParaRPr>
          </a:p>
          <a:p>
            <a:pPr marL="285750" indent="-285750">
              <a:buFont typeface="Arial" panose="020B0604020202020204" pitchFamily="34" charset="0"/>
              <a:buChar char="•"/>
            </a:pPr>
            <a:r>
              <a:rPr lang="en-US" sz="1600" b="1" dirty="0">
                <a:solidFill>
                  <a:schemeClr val="bg1"/>
                </a:solidFill>
              </a:rPr>
              <a:t>There’s also considerable correlation between Nitrogen and the second PCA (0.6) component meaning the Nitrogen content increases with increasing wavelength as well as the Carbon (0.42) content. It shows there exists subtle multicollinearity between PC2, Nitrogen and Carbon.</a:t>
            </a:r>
          </a:p>
        </p:txBody>
      </p:sp>
    </p:spTree>
    <p:extLst>
      <p:ext uri="{BB962C8B-B14F-4D97-AF65-F5344CB8AC3E}">
        <p14:creationId xmlns:p14="http://schemas.microsoft.com/office/powerpoint/2010/main" val="70203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50B54-56A3-8DB4-7FC1-C2EE216E5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43E9DB-39C9-1685-4873-D11A1DCC96C7}"/>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B944B831-8488-DE15-7AEC-7F63129CF21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6281" t="64002" r="10314" b="7812"/>
          <a:stretch/>
        </p:blipFill>
        <p:spPr>
          <a:xfrm>
            <a:off x="0" y="0"/>
            <a:ext cx="12192000" cy="6858000"/>
          </a:xfrm>
        </p:spPr>
      </p:pic>
      <p:sp>
        <p:nvSpPr>
          <p:cNvPr id="4" name="Rectangle 3">
            <a:extLst>
              <a:ext uri="{FF2B5EF4-FFF2-40B4-BE49-F238E27FC236}">
                <a16:creationId xmlns:a16="http://schemas.microsoft.com/office/drawing/2014/main" id="{E2FE1173-2647-CBBB-61CA-C3D0E5F2DB82}"/>
              </a:ext>
            </a:extLst>
          </p:cNvPr>
          <p:cNvSpPr/>
          <p:nvPr/>
        </p:nvSpPr>
        <p:spPr>
          <a:xfrm>
            <a:off x="-1741714" y="-266699"/>
            <a:ext cx="13933715" cy="7124700"/>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656E272-4CE9-4867-0F8B-5BB98E82F396}"/>
              </a:ext>
            </a:extLst>
          </p:cNvPr>
          <p:cNvSpPr txBox="1"/>
          <p:nvPr/>
        </p:nvSpPr>
        <p:spPr>
          <a:xfrm>
            <a:off x="506432" y="682720"/>
            <a:ext cx="2905154" cy="769441"/>
          </a:xfrm>
          <a:prstGeom prst="rect">
            <a:avLst/>
          </a:prstGeom>
          <a:noFill/>
        </p:spPr>
        <p:txBody>
          <a:bodyPr wrap="none" rtlCol="0">
            <a:spAutoFit/>
          </a:bodyPr>
          <a:lstStyle/>
          <a:p>
            <a:r>
              <a:rPr lang="en-US" sz="4400" b="1" dirty="0">
                <a:solidFill>
                  <a:schemeClr val="bg1"/>
                </a:solidFill>
              </a:rPr>
              <a:t>References:</a:t>
            </a:r>
            <a:endParaRPr lang="en-IN" sz="4400" b="1" dirty="0">
              <a:solidFill>
                <a:schemeClr val="bg1"/>
              </a:solidFill>
            </a:endParaRPr>
          </a:p>
        </p:txBody>
      </p:sp>
      <p:sp>
        <p:nvSpPr>
          <p:cNvPr id="3" name="TextBox 2">
            <a:extLst>
              <a:ext uri="{FF2B5EF4-FFF2-40B4-BE49-F238E27FC236}">
                <a16:creationId xmlns:a16="http://schemas.microsoft.com/office/drawing/2014/main" id="{228F50AF-A589-EA89-9718-8E681718540E}"/>
              </a:ext>
            </a:extLst>
          </p:cNvPr>
          <p:cNvSpPr txBox="1"/>
          <p:nvPr/>
        </p:nvSpPr>
        <p:spPr>
          <a:xfrm>
            <a:off x="838200" y="5980838"/>
            <a:ext cx="9692779" cy="584775"/>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rPr>
              <a:t>For more information about the EDA process refer the following notebook: https://colab.research.google.com/drive/1pMW6LgbsEqI4jedXJ_HyU9YOw-N07ZT5?usp=sharing</a:t>
            </a:r>
          </a:p>
        </p:txBody>
      </p:sp>
      <p:sp>
        <p:nvSpPr>
          <p:cNvPr id="10" name="TextBox 9">
            <a:extLst>
              <a:ext uri="{FF2B5EF4-FFF2-40B4-BE49-F238E27FC236}">
                <a16:creationId xmlns:a16="http://schemas.microsoft.com/office/drawing/2014/main" id="{62CD2CD7-080B-1733-64D8-49C5B622CD2E}"/>
              </a:ext>
            </a:extLst>
          </p:cNvPr>
          <p:cNvSpPr txBox="1"/>
          <p:nvPr/>
        </p:nvSpPr>
        <p:spPr>
          <a:xfrm>
            <a:off x="384671" y="2055813"/>
            <a:ext cx="10515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chemeClr val="bg1"/>
                </a:solidFill>
                <a:effectLst/>
                <a:latin typeface="-apple-system"/>
              </a:rPr>
              <a:t>Ge, Y., </a:t>
            </a:r>
            <a:r>
              <a:rPr lang="en-US" sz="1600" b="0" i="0" dirty="0" err="1">
                <a:solidFill>
                  <a:schemeClr val="bg1"/>
                </a:solidFill>
                <a:effectLst/>
                <a:latin typeface="-apple-system"/>
              </a:rPr>
              <a:t>Atefi</a:t>
            </a:r>
            <a:r>
              <a:rPr lang="en-US" sz="1600" b="0" i="0" dirty="0">
                <a:solidFill>
                  <a:schemeClr val="bg1"/>
                </a:solidFill>
                <a:effectLst/>
                <a:latin typeface="-apple-system"/>
              </a:rPr>
              <a:t>, A., Zhang, H. </a:t>
            </a:r>
            <a:r>
              <a:rPr lang="en-US" sz="1600" b="0" i="1" dirty="0">
                <a:solidFill>
                  <a:schemeClr val="bg1"/>
                </a:solidFill>
                <a:effectLst/>
                <a:latin typeface="-apple-system"/>
              </a:rPr>
              <a:t>et al.</a:t>
            </a:r>
            <a:r>
              <a:rPr lang="en-US" sz="1600" b="0" i="0" dirty="0">
                <a:solidFill>
                  <a:schemeClr val="bg1"/>
                </a:solidFill>
                <a:effectLst/>
                <a:latin typeface="-apple-system"/>
              </a:rPr>
              <a:t> High-throughput analysis of leaf physiological and chemical traits with VIS–NIR–SWIR spectroscopy: a case study with a maize diversity panel. </a:t>
            </a:r>
            <a:r>
              <a:rPr lang="en-US" sz="1600" b="0" i="1" dirty="0">
                <a:solidFill>
                  <a:schemeClr val="bg1"/>
                </a:solidFill>
                <a:effectLst/>
                <a:latin typeface="-apple-system"/>
              </a:rPr>
              <a:t>Plant Methods</a:t>
            </a:r>
            <a:r>
              <a:rPr lang="en-US" sz="1600" b="0" i="0" dirty="0">
                <a:solidFill>
                  <a:schemeClr val="bg1"/>
                </a:solidFill>
                <a:effectLst/>
                <a:latin typeface="-apple-system"/>
              </a:rPr>
              <a:t> </a:t>
            </a:r>
            <a:r>
              <a:rPr lang="en-US" sz="1600" b="1" i="0" dirty="0">
                <a:solidFill>
                  <a:schemeClr val="bg1"/>
                </a:solidFill>
                <a:effectLst/>
                <a:latin typeface="-apple-system"/>
              </a:rPr>
              <a:t>15</a:t>
            </a:r>
            <a:r>
              <a:rPr lang="en-US" sz="1600" b="0" i="0" dirty="0">
                <a:solidFill>
                  <a:schemeClr val="bg1"/>
                </a:solidFill>
                <a:effectLst/>
                <a:latin typeface="-apple-system"/>
              </a:rPr>
              <a:t>, 66 (2019). </a:t>
            </a:r>
            <a:r>
              <a:rPr lang="en-US" sz="1600" b="0" i="0" dirty="0">
                <a:solidFill>
                  <a:schemeClr val="bg1"/>
                </a:solidFill>
                <a:effectLst/>
                <a:latin typeface="-apple-system"/>
                <a:hlinkClick r:id="rId4">
                  <a:extLst>
                    <a:ext uri="{A12FA001-AC4F-418D-AE19-62706E023703}">
                      <ahyp:hlinkClr xmlns:ahyp="http://schemas.microsoft.com/office/drawing/2018/hyperlinkcolor" val="tx"/>
                    </a:ext>
                  </a:extLst>
                </a:hlinkClick>
              </a:rPr>
              <a:t>https://doi.org/10.1186/s13007-019-0450-8</a:t>
            </a:r>
            <a:endParaRPr lang="en-US" sz="1600" b="0" i="0" dirty="0">
              <a:solidFill>
                <a:schemeClr val="bg1"/>
              </a:solidFill>
              <a:effectLst/>
              <a:latin typeface="-apple-system"/>
            </a:endParaRPr>
          </a:p>
          <a:p>
            <a:pPr marL="285750" indent="-285750">
              <a:buFont typeface="Arial" panose="020B0604020202020204" pitchFamily="34" charset="0"/>
              <a:buChar char="•"/>
            </a:pPr>
            <a:endParaRPr lang="en-US" sz="1600" dirty="0">
              <a:solidFill>
                <a:schemeClr val="bg1"/>
              </a:solidFill>
              <a:latin typeface="-apple-system"/>
            </a:endParaRPr>
          </a:p>
        </p:txBody>
      </p:sp>
    </p:spTree>
    <p:extLst>
      <p:ext uri="{BB962C8B-B14F-4D97-AF65-F5344CB8AC3E}">
        <p14:creationId xmlns:p14="http://schemas.microsoft.com/office/powerpoint/2010/main" val="3633959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84480-6B1B-7FAA-72B2-AAEE08D9B3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F521B3-6887-3EEC-FE3F-2C94F6ED98A5}"/>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83A0195C-2202-53CC-1660-EBA3C9AFF2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273" t="47963" r="10313" b="7813"/>
          <a:stretch/>
        </p:blipFill>
        <p:spPr>
          <a:xfrm>
            <a:off x="-1" y="0"/>
            <a:ext cx="12192001" cy="6857999"/>
          </a:xfrm>
        </p:spPr>
      </p:pic>
      <p:sp>
        <p:nvSpPr>
          <p:cNvPr id="4" name="Rectangle 3">
            <a:extLst>
              <a:ext uri="{FF2B5EF4-FFF2-40B4-BE49-F238E27FC236}">
                <a16:creationId xmlns:a16="http://schemas.microsoft.com/office/drawing/2014/main" id="{40B9EC08-F8BE-5B51-60DD-0AB9F935127B}"/>
              </a:ext>
            </a:extLst>
          </p:cNvPr>
          <p:cNvSpPr/>
          <p:nvPr/>
        </p:nvSpPr>
        <p:spPr>
          <a:xfrm>
            <a:off x="0" y="0"/>
            <a:ext cx="12192001" cy="6858000"/>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78DDC18-488D-049B-23F5-BEFFD25229AA}"/>
              </a:ext>
            </a:extLst>
          </p:cNvPr>
          <p:cNvSpPr txBox="1"/>
          <p:nvPr/>
        </p:nvSpPr>
        <p:spPr>
          <a:xfrm>
            <a:off x="4535507" y="2803477"/>
            <a:ext cx="3120983" cy="769441"/>
          </a:xfrm>
          <a:prstGeom prst="rect">
            <a:avLst/>
          </a:prstGeom>
          <a:noFill/>
        </p:spPr>
        <p:txBody>
          <a:bodyPr wrap="none" rtlCol="0">
            <a:spAutoFit/>
          </a:bodyPr>
          <a:lstStyle/>
          <a:p>
            <a:r>
              <a:rPr lang="en-US" sz="4400" b="1" dirty="0">
                <a:solidFill>
                  <a:schemeClr val="bg1"/>
                </a:solidFill>
              </a:rPr>
              <a:t>THANK YOU </a:t>
            </a:r>
            <a:endParaRPr lang="en-IN" sz="4400" b="1" dirty="0">
              <a:solidFill>
                <a:schemeClr val="bg1"/>
              </a:solidFill>
            </a:endParaRPr>
          </a:p>
        </p:txBody>
      </p:sp>
    </p:spTree>
    <p:extLst>
      <p:ext uri="{BB962C8B-B14F-4D97-AF65-F5344CB8AC3E}">
        <p14:creationId xmlns:p14="http://schemas.microsoft.com/office/powerpoint/2010/main" val="354286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B8084-C58E-AAFA-E57A-8B6F3709469C}"/>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AF2A4116-0C70-6762-1E2F-4B7009BA84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673" t="15262" r="11428" b="28294"/>
          <a:stretch/>
        </p:blipFill>
        <p:spPr>
          <a:xfrm>
            <a:off x="0" y="0"/>
            <a:ext cx="12192000" cy="6858000"/>
          </a:xfrm>
        </p:spPr>
      </p:pic>
      <p:sp>
        <p:nvSpPr>
          <p:cNvPr id="7" name="Rectangle 6">
            <a:extLst>
              <a:ext uri="{FF2B5EF4-FFF2-40B4-BE49-F238E27FC236}">
                <a16:creationId xmlns:a16="http://schemas.microsoft.com/office/drawing/2014/main" id="{FD39ED9E-80BF-AB66-36F4-64F592F2DE3D}"/>
              </a:ext>
            </a:extLst>
          </p:cNvPr>
          <p:cNvSpPr/>
          <p:nvPr/>
        </p:nvSpPr>
        <p:spPr>
          <a:xfrm>
            <a:off x="0" y="0"/>
            <a:ext cx="12192000" cy="6858000"/>
          </a:xfrm>
          <a:prstGeom prst="rect">
            <a:avLst/>
          </a:prstGeom>
          <a:solidFill>
            <a:schemeClr val="dk1">
              <a:alpha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E1FEDAC1-DAB4-800E-01AD-F9A7352AA811}"/>
              </a:ext>
            </a:extLst>
          </p:cNvPr>
          <p:cNvSpPr txBox="1"/>
          <p:nvPr/>
        </p:nvSpPr>
        <p:spPr>
          <a:xfrm>
            <a:off x="4350560" y="211883"/>
            <a:ext cx="3591048" cy="769441"/>
          </a:xfrm>
          <a:prstGeom prst="rect">
            <a:avLst/>
          </a:prstGeom>
          <a:noFill/>
        </p:spPr>
        <p:txBody>
          <a:bodyPr wrap="none" rtlCol="0">
            <a:spAutoFit/>
          </a:bodyPr>
          <a:lstStyle/>
          <a:p>
            <a:r>
              <a:rPr lang="en-US" sz="4400" b="1" dirty="0">
                <a:solidFill>
                  <a:schemeClr val="bg1"/>
                </a:solidFill>
              </a:rPr>
              <a:t>Initial Findings</a:t>
            </a:r>
            <a:endParaRPr lang="en-IN" sz="4400" b="1" dirty="0">
              <a:solidFill>
                <a:schemeClr val="bg1"/>
              </a:solidFill>
            </a:endParaRPr>
          </a:p>
        </p:txBody>
      </p:sp>
      <p:sp>
        <p:nvSpPr>
          <p:cNvPr id="10" name="Rectangle: Rounded Corners 9">
            <a:extLst>
              <a:ext uri="{FF2B5EF4-FFF2-40B4-BE49-F238E27FC236}">
                <a16:creationId xmlns:a16="http://schemas.microsoft.com/office/drawing/2014/main" id="{EBFF026A-6D10-EFDD-DEAE-5507FC31A6FF}"/>
              </a:ext>
            </a:extLst>
          </p:cNvPr>
          <p:cNvSpPr/>
          <p:nvPr/>
        </p:nvSpPr>
        <p:spPr>
          <a:xfrm>
            <a:off x="4611944" y="4416425"/>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Analyzed Elemental Data first and then shifted to Spectral Data</a:t>
            </a:r>
            <a:endParaRPr lang="en-IN" dirty="0"/>
          </a:p>
        </p:txBody>
      </p:sp>
      <p:sp>
        <p:nvSpPr>
          <p:cNvPr id="11" name="Rectangle: Rounded Corners 10">
            <a:extLst>
              <a:ext uri="{FF2B5EF4-FFF2-40B4-BE49-F238E27FC236}">
                <a16:creationId xmlns:a16="http://schemas.microsoft.com/office/drawing/2014/main" id="{DC627DC5-E7F5-A881-5A51-72CB3EFFE76A}"/>
              </a:ext>
            </a:extLst>
          </p:cNvPr>
          <p:cNvSpPr/>
          <p:nvPr/>
        </p:nvSpPr>
        <p:spPr>
          <a:xfrm>
            <a:off x="8610600" y="4416425"/>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Applied PCA to reduce the </a:t>
            </a:r>
            <a:r>
              <a:rPr lang="en-US" dirty="0" err="1"/>
              <a:t>dimentionality</a:t>
            </a:r>
            <a:endParaRPr lang="en-IN" dirty="0"/>
          </a:p>
        </p:txBody>
      </p:sp>
      <p:sp>
        <p:nvSpPr>
          <p:cNvPr id="12" name="Rectangle: Rounded Corners 11">
            <a:extLst>
              <a:ext uri="{FF2B5EF4-FFF2-40B4-BE49-F238E27FC236}">
                <a16:creationId xmlns:a16="http://schemas.microsoft.com/office/drawing/2014/main" id="{514EB567-F1F1-418F-F66C-69FB04CDD863}"/>
              </a:ext>
            </a:extLst>
          </p:cNvPr>
          <p:cNvSpPr/>
          <p:nvPr/>
        </p:nvSpPr>
        <p:spPr>
          <a:xfrm>
            <a:off x="754856" y="4416425"/>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Most measurements follow a Normal Distribution while a few are skewed.</a:t>
            </a:r>
            <a:endParaRPr lang="en-IN" dirty="0"/>
          </a:p>
        </p:txBody>
      </p:sp>
      <p:sp>
        <p:nvSpPr>
          <p:cNvPr id="14" name="Rectangle: Rounded Corners 13">
            <a:extLst>
              <a:ext uri="{FF2B5EF4-FFF2-40B4-BE49-F238E27FC236}">
                <a16:creationId xmlns:a16="http://schemas.microsoft.com/office/drawing/2014/main" id="{6EFB2A7B-AE6A-7BB0-0EE0-759DF1A50F04}"/>
              </a:ext>
            </a:extLst>
          </p:cNvPr>
          <p:cNvSpPr/>
          <p:nvPr/>
        </p:nvSpPr>
        <p:spPr>
          <a:xfrm>
            <a:off x="4611944" y="1690688"/>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Low Variance in the measurements</a:t>
            </a:r>
            <a:endParaRPr lang="en-IN" dirty="0"/>
          </a:p>
        </p:txBody>
      </p:sp>
      <p:sp>
        <p:nvSpPr>
          <p:cNvPr id="15" name="Rectangle: Rounded Corners 14">
            <a:extLst>
              <a:ext uri="{FF2B5EF4-FFF2-40B4-BE49-F238E27FC236}">
                <a16:creationId xmlns:a16="http://schemas.microsoft.com/office/drawing/2014/main" id="{68F02515-513B-0E4E-8E6C-B531081FBFA1}"/>
              </a:ext>
            </a:extLst>
          </p:cNvPr>
          <p:cNvSpPr/>
          <p:nvPr/>
        </p:nvSpPr>
        <p:spPr>
          <a:xfrm>
            <a:off x="8610600" y="1690688"/>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Balanced Dataset</a:t>
            </a:r>
            <a:endParaRPr lang="en-IN" dirty="0"/>
          </a:p>
        </p:txBody>
      </p:sp>
      <p:sp>
        <p:nvSpPr>
          <p:cNvPr id="16" name="Rectangle: Rounded Corners 15">
            <a:extLst>
              <a:ext uri="{FF2B5EF4-FFF2-40B4-BE49-F238E27FC236}">
                <a16:creationId xmlns:a16="http://schemas.microsoft.com/office/drawing/2014/main" id="{11640500-3181-873F-DF9A-891CBDAEEF2C}"/>
              </a:ext>
            </a:extLst>
          </p:cNvPr>
          <p:cNvSpPr/>
          <p:nvPr/>
        </p:nvSpPr>
        <p:spPr>
          <a:xfrm>
            <a:off x="754856" y="1690688"/>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Elemental and spectral readings in IR</a:t>
            </a:r>
            <a:endParaRPr lang="en-IN" dirty="0"/>
          </a:p>
        </p:txBody>
      </p:sp>
      <p:sp>
        <p:nvSpPr>
          <p:cNvPr id="17" name="Rectangle: Rounded Corners 16">
            <a:extLst>
              <a:ext uri="{FF2B5EF4-FFF2-40B4-BE49-F238E27FC236}">
                <a16:creationId xmlns:a16="http://schemas.microsoft.com/office/drawing/2014/main" id="{B793FCB7-3CC2-501B-9694-9C689D2BE40A}"/>
              </a:ext>
            </a:extLst>
          </p:cNvPr>
          <p:cNvSpPr/>
          <p:nvPr/>
        </p:nvSpPr>
        <p:spPr>
          <a:xfrm>
            <a:off x="4149060" y="1690688"/>
            <a:ext cx="87569"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C06AFF43-CA8C-8CF4-2714-07CE47020937}"/>
              </a:ext>
            </a:extLst>
          </p:cNvPr>
          <p:cNvSpPr/>
          <p:nvPr/>
        </p:nvSpPr>
        <p:spPr>
          <a:xfrm>
            <a:off x="8147716" y="1690687"/>
            <a:ext cx="87569"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94032056-CE81-FDA5-6F33-59704E17A1DA}"/>
              </a:ext>
            </a:extLst>
          </p:cNvPr>
          <p:cNvSpPr/>
          <p:nvPr/>
        </p:nvSpPr>
        <p:spPr>
          <a:xfrm>
            <a:off x="838200" y="4053522"/>
            <a:ext cx="2993231" cy="457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C43BD9B7-F015-3A0E-631D-B6A2BF1A612E}"/>
              </a:ext>
            </a:extLst>
          </p:cNvPr>
          <p:cNvSpPr/>
          <p:nvPr/>
        </p:nvSpPr>
        <p:spPr>
          <a:xfrm>
            <a:off x="4649469" y="4051613"/>
            <a:ext cx="2993231" cy="457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E47F13E0-D281-0C3C-43CB-83DE4390D8E5}"/>
              </a:ext>
            </a:extLst>
          </p:cNvPr>
          <p:cNvSpPr/>
          <p:nvPr/>
        </p:nvSpPr>
        <p:spPr>
          <a:xfrm>
            <a:off x="8717027" y="4046061"/>
            <a:ext cx="2993231" cy="457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descr="A graph with a red line and blue dots&#10;&#10;Description automatically generated">
            <a:extLst>
              <a:ext uri="{FF2B5EF4-FFF2-40B4-BE49-F238E27FC236}">
                <a16:creationId xmlns:a16="http://schemas.microsoft.com/office/drawing/2014/main" id="{235E9584-6F1F-F48D-91DD-BC47073A079C}"/>
              </a:ext>
            </a:extLst>
          </p:cNvPr>
          <p:cNvPicPr>
            <a:picLocks noChangeAspect="1"/>
          </p:cNvPicPr>
          <p:nvPr/>
        </p:nvPicPr>
        <p:blipFill rotWithShape="1">
          <a:blip r:embed="rId3">
            <a:extLst>
              <a:ext uri="{28A0092B-C50C-407E-A947-70E740481C1C}">
                <a14:useLocalDpi xmlns:a14="http://schemas.microsoft.com/office/drawing/2010/main" val="0"/>
              </a:ext>
            </a:extLst>
          </a:blip>
          <a:srcRect r="64482"/>
          <a:stretch/>
        </p:blipFill>
        <p:spPr>
          <a:xfrm>
            <a:off x="13119403" y="-1270717"/>
            <a:ext cx="2944372" cy="2732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24" descr="A screenshot of a graph&#10;&#10;Description automatically generated">
            <a:extLst>
              <a:ext uri="{FF2B5EF4-FFF2-40B4-BE49-F238E27FC236}">
                <a16:creationId xmlns:a16="http://schemas.microsoft.com/office/drawing/2014/main" id="{0A6912E6-3FBC-60DA-CA71-99E91E5F2993}"/>
              </a:ext>
            </a:extLst>
          </p:cNvPr>
          <p:cNvPicPr>
            <a:picLocks noChangeAspect="1"/>
          </p:cNvPicPr>
          <p:nvPr/>
        </p:nvPicPr>
        <p:blipFill rotWithShape="1">
          <a:blip r:embed="rId4">
            <a:extLst>
              <a:ext uri="{28A0092B-C50C-407E-A947-70E740481C1C}">
                <a14:useLocalDpi xmlns:a14="http://schemas.microsoft.com/office/drawing/2010/main" val="0"/>
              </a:ext>
            </a:extLst>
          </a:blip>
          <a:srcRect l="4157" r="11420"/>
          <a:stretch/>
        </p:blipFill>
        <p:spPr>
          <a:xfrm>
            <a:off x="12993550" y="5718478"/>
            <a:ext cx="3294571" cy="2328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descr="A graph with a number of colored squares&#10;&#10;Description automatically generated with medium confidence">
            <a:extLst>
              <a:ext uri="{FF2B5EF4-FFF2-40B4-BE49-F238E27FC236}">
                <a16:creationId xmlns:a16="http://schemas.microsoft.com/office/drawing/2014/main" id="{94FCA044-4332-4F5D-7840-5D5C57D503DD}"/>
              </a:ext>
            </a:extLst>
          </p:cNvPr>
          <p:cNvPicPr>
            <a:picLocks noChangeAspect="1"/>
          </p:cNvPicPr>
          <p:nvPr/>
        </p:nvPicPr>
        <p:blipFill rotWithShape="1">
          <a:blip r:embed="rId5">
            <a:extLst>
              <a:ext uri="{28A0092B-C50C-407E-A947-70E740481C1C}">
                <a14:useLocalDpi xmlns:a14="http://schemas.microsoft.com/office/drawing/2010/main" val="0"/>
              </a:ext>
            </a:extLst>
          </a:blip>
          <a:srcRect r="65422"/>
          <a:stretch/>
        </p:blipFill>
        <p:spPr>
          <a:xfrm>
            <a:off x="12808475" y="1826795"/>
            <a:ext cx="3664723" cy="34933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7" name="TextBox 26">
            <a:extLst>
              <a:ext uri="{FF2B5EF4-FFF2-40B4-BE49-F238E27FC236}">
                <a16:creationId xmlns:a16="http://schemas.microsoft.com/office/drawing/2014/main" id="{66AD2198-7E64-3548-8BAD-0E3668355B0E}"/>
              </a:ext>
            </a:extLst>
          </p:cNvPr>
          <p:cNvSpPr txBox="1"/>
          <p:nvPr/>
        </p:nvSpPr>
        <p:spPr>
          <a:xfrm>
            <a:off x="994842" y="7598455"/>
            <a:ext cx="5249214" cy="2308324"/>
          </a:xfrm>
          <a:prstGeom prst="rect">
            <a:avLst/>
          </a:prstGeom>
          <a:noFill/>
        </p:spPr>
        <p:txBody>
          <a:bodyPr wrap="square" rtlCol="0">
            <a:spAutoFit/>
          </a:bodyPr>
          <a:lstStyle/>
          <a:p>
            <a:r>
              <a:rPr lang="en-US" dirty="0">
                <a:solidFill>
                  <a:schemeClr val="bg1"/>
                </a:solidFill>
              </a:rPr>
              <a:t>- Boxplot to get basic information about the distribution of  plants.</a:t>
            </a:r>
          </a:p>
          <a:p>
            <a:endParaRPr lang="en-US" dirty="0">
              <a:solidFill>
                <a:schemeClr val="bg1"/>
              </a:solidFill>
            </a:endParaRPr>
          </a:p>
          <a:p>
            <a:r>
              <a:rPr lang="en-US" dirty="0">
                <a:solidFill>
                  <a:schemeClr val="bg1"/>
                </a:solidFill>
              </a:rPr>
              <a:t>- Mann-Whitney U test to compare the distribution of the 3 elements between Healthy and Diseased</a:t>
            </a:r>
          </a:p>
          <a:p>
            <a:endParaRPr lang="en-US" dirty="0">
              <a:solidFill>
                <a:schemeClr val="bg1"/>
              </a:solidFill>
            </a:endParaRPr>
          </a:p>
          <a:p>
            <a:r>
              <a:rPr lang="en-US" dirty="0">
                <a:solidFill>
                  <a:schemeClr val="bg1"/>
                </a:solidFill>
              </a:rPr>
              <a:t>- Scatter plot to determine a Decision Boundary for Healthy and Diseased plants</a:t>
            </a:r>
            <a:endParaRPr lang="en-IN" dirty="0">
              <a:solidFill>
                <a:schemeClr val="bg1"/>
              </a:solidFill>
            </a:endParaRPr>
          </a:p>
        </p:txBody>
      </p:sp>
    </p:spTree>
    <p:extLst>
      <p:ext uri="{BB962C8B-B14F-4D97-AF65-F5344CB8AC3E}">
        <p14:creationId xmlns:p14="http://schemas.microsoft.com/office/powerpoint/2010/main" val="379954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9CE94-60D3-CA9B-61AA-6D323BDD84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A6722-A156-C502-5A81-FE75CEB0AE5E}"/>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C50A8D72-F07D-4D61-8650-DCFA0FC22C9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31" t="23936" r="39950" b="26437"/>
          <a:stretch/>
        </p:blipFill>
        <p:spPr>
          <a:xfrm>
            <a:off x="-1" y="-1"/>
            <a:ext cx="12192001" cy="6858001"/>
          </a:xfrm>
        </p:spPr>
      </p:pic>
      <p:sp>
        <p:nvSpPr>
          <p:cNvPr id="3" name="Rectangle 2">
            <a:extLst>
              <a:ext uri="{FF2B5EF4-FFF2-40B4-BE49-F238E27FC236}">
                <a16:creationId xmlns:a16="http://schemas.microsoft.com/office/drawing/2014/main" id="{0769A942-AF0A-5529-0FC7-2C0E6A25D5E2}"/>
              </a:ext>
            </a:extLst>
          </p:cNvPr>
          <p:cNvSpPr/>
          <p:nvPr/>
        </p:nvSpPr>
        <p:spPr>
          <a:xfrm>
            <a:off x="-2" y="-1"/>
            <a:ext cx="12192001" cy="6858000"/>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BF61A2B7-6C94-E225-F9C8-58D3129DC6C6}"/>
              </a:ext>
            </a:extLst>
          </p:cNvPr>
          <p:cNvSpPr txBox="1"/>
          <p:nvPr/>
        </p:nvSpPr>
        <p:spPr>
          <a:xfrm>
            <a:off x="192736" y="536527"/>
            <a:ext cx="4568943" cy="769441"/>
          </a:xfrm>
          <a:prstGeom prst="rect">
            <a:avLst/>
          </a:prstGeom>
          <a:noFill/>
        </p:spPr>
        <p:txBody>
          <a:bodyPr wrap="none" rtlCol="0">
            <a:spAutoFit/>
          </a:bodyPr>
          <a:lstStyle/>
          <a:p>
            <a:r>
              <a:rPr lang="en-US" sz="4400" b="1" dirty="0">
                <a:solidFill>
                  <a:schemeClr val="bg1"/>
                </a:solidFill>
              </a:rPr>
              <a:t>Elemental Analysis</a:t>
            </a:r>
            <a:endParaRPr lang="en-IN" sz="4400" b="1" dirty="0">
              <a:solidFill>
                <a:schemeClr val="bg1"/>
              </a:solidFill>
            </a:endParaRPr>
          </a:p>
        </p:txBody>
      </p:sp>
      <p:pic>
        <p:nvPicPr>
          <p:cNvPr id="9" name="Picture 8" descr="A graph with a red line and blue dots&#10;&#10;Description automatically generated">
            <a:extLst>
              <a:ext uri="{FF2B5EF4-FFF2-40B4-BE49-F238E27FC236}">
                <a16:creationId xmlns:a16="http://schemas.microsoft.com/office/drawing/2014/main" id="{1E8CD80D-29E8-6265-30D2-F6A9CA980EB4}"/>
              </a:ext>
            </a:extLst>
          </p:cNvPr>
          <p:cNvPicPr>
            <a:picLocks noChangeAspect="1"/>
          </p:cNvPicPr>
          <p:nvPr/>
        </p:nvPicPr>
        <p:blipFill rotWithShape="1">
          <a:blip r:embed="rId3">
            <a:extLst>
              <a:ext uri="{28A0092B-C50C-407E-A947-70E740481C1C}">
                <a14:useLocalDpi xmlns:a14="http://schemas.microsoft.com/office/drawing/2010/main" val="0"/>
              </a:ext>
            </a:extLst>
          </a:blip>
          <a:srcRect r="64482"/>
          <a:stretch/>
        </p:blipFill>
        <p:spPr>
          <a:xfrm>
            <a:off x="7866742" y="-1183631"/>
            <a:ext cx="2944372" cy="2732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screenshot of a graph&#10;&#10;Description automatically generated">
            <a:extLst>
              <a:ext uri="{FF2B5EF4-FFF2-40B4-BE49-F238E27FC236}">
                <a16:creationId xmlns:a16="http://schemas.microsoft.com/office/drawing/2014/main" id="{78D4380C-8651-6D10-AF4C-D099025790AC}"/>
              </a:ext>
            </a:extLst>
          </p:cNvPr>
          <p:cNvPicPr>
            <a:picLocks noChangeAspect="1"/>
          </p:cNvPicPr>
          <p:nvPr/>
        </p:nvPicPr>
        <p:blipFill rotWithShape="1">
          <a:blip r:embed="rId4">
            <a:extLst>
              <a:ext uri="{28A0092B-C50C-407E-A947-70E740481C1C}">
                <a14:useLocalDpi xmlns:a14="http://schemas.microsoft.com/office/drawing/2010/main" val="0"/>
              </a:ext>
            </a:extLst>
          </a:blip>
          <a:srcRect l="4157" r="11420"/>
          <a:stretch/>
        </p:blipFill>
        <p:spPr>
          <a:xfrm>
            <a:off x="7740889" y="5805564"/>
            <a:ext cx="3294571" cy="2328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descr="A graph with a number of colored squares&#10;&#10;Description automatically generated with medium confidence">
            <a:extLst>
              <a:ext uri="{FF2B5EF4-FFF2-40B4-BE49-F238E27FC236}">
                <a16:creationId xmlns:a16="http://schemas.microsoft.com/office/drawing/2014/main" id="{80173118-0EA3-2E16-87C9-949D9CD38772}"/>
              </a:ext>
            </a:extLst>
          </p:cNvPr>
          <p:cNvPicPr>
            <a:picLocks noChangeAspect="1"/>
          </p:cNvPicPr>
          <p:nvPr/>
        </p:nvPicPr>
        <p:blipFill rotWithShape="1">
          <a:blip r:embed="rId5">
            <a:extLst>
              <a:ext uri="{28A0092B-C50C-407E-A947-70E740481C1C}">
                <a14:useLocalDpi xmlns:a14="http://schemas.microsoft.com/office/drawing/2010/main" val="0"/>
              </a:ext>
            </a:extLst>
          </a:blip>
          <a:srcRect r="65422"/>
          <a:stretch/>
        </p:blipFill>
        <p:spPr>
          <a:xfrm>
            <a:off x="7439699" y="1854314"/>
            <a:ext cx="3797986" cy="36203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green plant with leaves&#10;&#10;Description automatically generated">
            <a:extLst>
              <a:ext uri="{FF2B5EF4-FFF2-40B4-BE49-F238E27FC236}">
                <a16:creationId xmlns:a16="http://schemas.microsoft.com/office/drawing/2014/main" id="{3C456FA8-6841-62FD-E6B9-DB8AB58BA0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7983" y="-933338"/>
            <a:ext cx="4765109" cy="4765109"/>
          </a:xfrm>
          <a:prstGeom prst="rect">
            <a:avLst/>
          </a:prstGeom>
          <a:noFill/>
        </p:spPr>
      </p:pic>
      <p:pic>
        <p:nvPicPr>
          <p:cNvPr id="14" name="Picture 13" descr="A plant in a pot&#10;&#10;Description automatically generated">
            <a:extLst>
              <a:ext uri="{FF2B5EF4-FFF2-40B4-BE49-F238E27FC236}">
                <a16:creationId xmlns:a16="http://schemas.microsoft.com/office/drawing/2014/main" id="{FE942936-E31C-DB1C-09FE-3569236C3F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9201" y="3965527"/>
            <a:ext cx="6858000" cy="6858000"/>
          </a:xfrm>
          <a:prstGeom prst="rect">
            <a:avLst/>
          </a:prstGeom>
        </p:spPr>
      </p:pic>
      <p:sp>
        <p:nvSpPr>
          <p:cNvPr id="15" name="TextBox 14">
            <a:extLst>
              <a:ext uri="{FF2B5EF4-FFF2-40B4-BE49-F238E27FC236}">
                <a16:creationId xmlns:a16="http://schemas.microsoft.com/office/drawing/2014/main" id="{9A338357-9F30-3DB7-4A2A-3CF249E0EA1E}"/>
              </a:ext>
            </a:extLst>
          </p:cNvPr>
          <p:cNvSpPr txBox="1"/>
          <p:nvPr/>
        </p:nvSpPr>
        <p:spPr>
          <a:xfrm>
            <a:off x="370537" y="1698382"/>
            <a:ext cx="5249214" cy="2308324"/>
          </a:xfrm>
          <a:prstGeom prst="rect">
            <a:avLst/>
          </a:prstGeom>
          <a:noFill/>
        </p:spPr>
        <p:txBody>
          <a:bodyPr wrap="square" rtlCol="0">
            <a:spAutoFit/>
          </a:bodyPr>
          <a:lstStyle/>
          <a:p>
            <a:r>
              <a:rPr lang="en-US" dirty="0">
                <a:solidFill>
                  <a:schemeClr val="bg1"/>
                </a:solidFill>
              </a:rPr>
              <a:t>- Boxplot to get basic information about the distribution of  plants.</a:t>
            </a:r>
          </a:p>
          <a:p>
            <a:endParaRPr lang="en-US" dirty="0">
              <a:solidFill>
                <a:schemeClr val="bg1"/>
              </a:solidFill>
            </a:endParaRPr>
          </a:p>
          <a:p>
            <a:r>
              <a:rPr lang="en-US" dirty="0">
                <a:solidFill>
                  <a:schemeClr val="bg1"/>
                </a:solidFill>
              </a:rPr>
              <a:t>- Mann-Whitney U test to compare the distribution of the 3 elements between Healthy and Diseased</a:t>
            </a:r>
          </a:p>
          <a:p>
            <a:endParaRPr lang="en-US" dirty="0">
              <a:solidFill>
                <a:schemeClr val="bg1"/>
              </a:solidFill>
            </a:endParaRPr>
          </a:p>
          <a:p>
            <a:r>
              <a:rPr lang="en-US" dirty="0">
                <a:solidFill>
                  <a:schemeClr val="bg1"/>
                </a:solidFill>
              </a:rPr>
              <a:t>- Scatter plot to determine a Decision Boundary for Healthy and Diseased plants</a:t>
            </a:r>
            <a:endParaRPr lang="en-IN" dirty="0">
              <a:solidFill>
                <a:schemeClr val="bg1"/>
              </a:solidFill>
            </a:endParaRPr>
          </a:p>
        </p:txBody>
      </p:sp>
      <p:sp>
        <p:nvSpPr>
          <p:cNvPr id="16" name="Rectangle: Rounded Corners 15">
            <a:extLst>
              <a:ext uri="{FF2B5EF4-FFF2-40B4-BE49-F238E27FC236}">
                <a16:creationId xmlns:a16="http://schemas.microsoft.com/office/drawing/2014/main" id="{AEE266CF-CA8D-4E4D-40E1-CDFC42E2FB69}"/>
              </a:ext>
            </a:extLst>
          </p:cNvPr>
          <p:cNvSpPr/>
          <p:nvPr/>
        </p:nvSpPr>
        <p:spPr>
          <a:xfrm>
            <a:off x="4761679" y="8464545"/>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t>Oxygen levels are generally high for healthy plants </a:t>
            </a:r>
          </a:p>
          <a:p>
            <a:pPr algn="ctr"/>
            <a:endParaRPr lang="en-US" sz="1700" dirty="0"/>
          </a:p>
          <a:p>
            <a:pPr algn="ctr"/>
            <a:r>
              <a:rPr lang="en-US" sz="1700" dirty="0"/>
              <a:t>Slightly Higher IQR for diseased plants</a:t>
            </a:r>
          </a:p>
          <a:p>
            <a:pPr algn="ctr"/>
            <a:endParaRPr lang="en-US" sz="1700" dirty="0"/>
          </a:p>
          <a:p>
            <a:pPr algn="ctr"/>
            <a:r>
              <a:rPr lang="en-US" sz="1700" dirty="0"/>
              <a:t>Interesting case of outlier in healthy plant with levels similar to that of diseased plants </a:t>
            </a:r>
            <a:endParaRPr lang="en-IN" sz="1700" dirty="0"/>
          </a:p>
        </p:txBody>
      </p:sp>
      <p:sp>
        <p:nvSpPr>
          <p:cNvPr id="17" name="Rectangle: Rounded Corners 16">
            <a:extLst>
              <a:ext uri="{FF2B5EF4-FFF2-40B4-BE49-F238E27FC236}">
                <a16:creationId xmlns:a16="http://schemas.microsoft.com/office/drawing/2014/main" id="{D3B7C7F9-85B2-755B-4F22-269B9DCA67F4}"/>
              </a:ext>
            </a:extLst>
          </p:cNvPr>
          <p:cNvSpPr/>
          <p:nvPr/>
        </p:nvSpPr>
        <p:spPr>
          <a:xfrm>
            <a:off x="8750776" y="8442603"/>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Diseased plants have a little higher Nitrogen compared to healthy plants and a much broader range </a:t>
            </a:r>
            <a:endParaRPr lang="en-IN" dirty="0"/>
          </a:p>
        </p:txBody>
      </p:sp>
      <p:sp>
        <p:nvSpPr>
          <p:cNvPr id="18" name="Rectangle: Rounded Corners 17">
            <a:extLst>
              <a:ext uri="{FF2B5EF4-FFF2-40B4-BE49-F238E27FC236}">
                <a16:creationId xmlns:a16="http://schemas.microsoft.com/office/drawing/2014/main" id="{59398D2B-3A25-765A-34D0-FE0090AC1844}"/>
              </a:ext>
            </a:extLst>
          </p:cNvPr>
          <p:cNvSpPr/>
          <p:nvPr/>
        </p:nvSpPr>
        <p:spPr>
          <a:xfrm>
            <a:off x="895032" y="8442603"/>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Carbon levels tend to be slightly higher for diseased plants. </a:t>
            </a:r>
            <a:endParaRPr lang="en-IN" dirty="0"/>
          </a:p>
        </p:txBody>
      </p:sp>
      <p:sp>
        <p:nvSpPr>
          <p:cNvPr id="19" name="Rectangle: Rounded Corners 18">
            <a:extLst>
              <a:ext uri="{FF2B5EF4-FFF2-40B4-BE49-F238E27FC236}">
                <a16:creationId xmlns:a16="http://schemas.microsoft.com/office/drawing/2014/main" id="{D3F1F09E-A55D-E4FC-DCBD-BDCF02397689}"/>
              </a:ext>
            </a:extLst>
          </p:cNvPr>
          <p:cNvSpPr/>
          <p:nvPr/>
        </p:nvSpPr>
        <p:spPr>
          <a:xfrm>
            <a:off x="4452840" y="8442603"/>
            <a:ext cx="103626" cy="20545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Rounded Corners 19">
            <a:extLst>
              <a:ext uri="{FF2B5EF4-FFF2-40B4-BE49-F238E27FC236}">
                <a16:creationId xmlns:a16="http://schemas.microsoft.com/office/drawing/2014/main" id="{99B60908-A506-BE78-F5BB-08BB3741F55D}"/>
              </a:ext>
            </a:extLst>
          </p:cNvPr>
          <p:cNvSpPr/>
          <p:nvPr/>
        </p:nvSpPr>
        <p:spPr>
          <a:xfrm>
            <a:off x="8397121" y="8442603"/>
            <a:ext cx="103626" cy="20545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61958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E9070-C9A1-B8E1-F2E9-0C90BEFEC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92576-B366-A5F2-693C-2DA00A623082}"/>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6CFF6F31-1B05-9CD3-8035-7F7507EE6BB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813" b="7813"/>
          <a:stretch/>
        </p:blipFill>
        <p:spPr>
          <a:xfrm>
            <a:off x="0" y="0"/>
            <a:ext cx="12192000" cy="6858000"/>
          </a:xfrm>
        </p:spPr>
      </p:pic>
      <p:sp>
        <p:nvSpPr>
          <p:cNvPr id="3" name="Rectangle 2">
            <a:extLst>
              <a:ext uri="{FF2B5EF4-FFF2-40B4-BE49-F238E27FC236}">
                <a16:creationId xmlns:a16="http://schemas.microsoft.com/office/drawing/2014/main" id="{52623901-C1EE-4EEE-7A9F-377D5BDF1AFF}"/>
              </a:ext>
            </a:extLst>
          </p:cNvPr>
          <p:cNvSpPr/>
          <p:nvPr/>
        </p:nvSpPr>
        <p:spPr>
          <a:xfrm>
            <a:off x="-301752" y="-246888"/>
            <a:ext cx="12689405" cy="7370064"/>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descr="A green plant with leaves&#10;&#10;Description automatically generated">
            <a:extLst>
              <a:ext uri="{FF2B5EF4-FFF2-40B4-BE49-F238E27FC236}">
                <a16:creationId xmlns:a16="http://schemas.microsoft.com/office/drawing/2014/main" id="{A3B22494-8DCE-1703-731B-B198FFF06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1245" y="-691867"/>
            <a:ext cx="4765109" cy="4765109"/>
          </a:xfrm>
          <a:prstGeom prst="rect">
            <a:avLst/>
          </a:prstGeom>
          <a:noFill/>
        </p:spPr>
      </p:pic>
      <p:pic>
        <p:nvPicPr>
          <p:cNvPr id="7" name="Picture 6" descr="A graph with a number of colored squares&#10;&#10;Description automatically generated with medium confidence">
            <a:extLst>
              <a:ext uri="{FF2B5EF4-FFF2-40B4-BE49-F238E27FC236}">
                <a16:creationId xmlns:a16="http://schemas.microsoft.com/office/drawing/2014/main" id="{5D48B5A2-347E-5C1A-3032-EE6A69C1B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3" y="0"/>
            <a:ext cx="12357800" cy="40732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Rectangle: Rounded Corners 8">
            <a:extLst>
              <a:ext uri="{FF2B5EF4-FFF2-40B4-BE49-F238E27FC236}">
                <a16:creationId xmlns:a16="http://schemas.microsoft.com/office/drawing/2014/main" id="{0E2FF48D-C687-0C59-7E04-745D95CF2BD4}"/>
              </a:ext>
            </a:extLst>
          </p:cNvPr>
          <p:cNvSpPr/>
          <p:nvPr/>
        </p:nvSpPr>
        <p:spPr>
          <a:xfrm>
            <a:off x="4576602" y="4244834"/>
            <a:ext cx="3076575" cy="254632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t>Oxygen levels are generally high for healthy plants </a:t>
            </a:r>
          </a:p>
          <a:p>
            <a:pPr algn="ctr"/>
            <a:endParaRPr lang="en-US" sz="1700" dirty="0"/>
          </a:p>
          <a:p>
            <a:pPr algn="ctr"/>
            <a:r>
              <a:rPr lang="en-US" sz="1700" dirty="0"/>
              <a:t>Slightly Higher IQR for diseased plants</a:t>
            </a:r>
          </a:p>
          <a:p>
            <a:pPr algn="ctr"/>
            <a:endParaRPr lang="en-US" sz="1700" dirty="0"/>
          </a:p>
          <a:p>
            <a:pPr algn="ctr"/>
            <a:r>
              <a:rPr lang="en-US" sz="1700" dirty="0"/>
              <a:t>Interesting case of outlier in healthy plant with levels similar to that of diseased plants </a:t>
            </a:r>
            <a:endParaRPr lang="en-IN" sz="1700" dirty="0"/>
          </a:p>
        </p:txBody>
      </p:sp>
      <p:sp>
        <p:nvSpPr>
          <p:cNvPr id="10" name="Rectangle: Rounded Corners 9">
            <a:extLst>
              <a:ext uri="{FF2B5EF4-FFF2-40B4-BE49-F238E27FC236}">
                <a16:creationId xmlns:a16="http://schemas.microsoft.com/office/drawing/2014/main" id="{57097DD2-7AD7-53D4-564B-7D68898404DA}"/>
              </a:ext>
            </a:extLst>
          </p:cNvPr>
          <p:cNvSpPr/>
          <p:nvPr/>
        </p:nvSpPr>
        <p:spPr>
          <a:xfrm>
            <a:off x="8610600" y="4416425"/>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Diseased plants have a little higher Nitrogen compared to healthy plants and a much broader range </a:t>
            </a:r>
            <a:endParaRPr lang="en-IN" dirty="0"/>
          </a:p>
        </p:txBody>
      </p:sp>
      <p:sp>
        <p:nvSpPr>
          <p:cNvPr id="11" name="Rectangle: Rounded Corners 10">
            <a:extLst>
              <a:ext uri="{FF2B5EF4-FFF2-40B4-BE49-F238E27FC236}">
                <a16:creationId xmlns:a16="http://schemas.microsoft.com/office/drawing/2014/main" id="{EDC72B89-EB25-9E8B-C15F-AD4956548D48}"/>
              </a:ext>
            </a:extLst>
          </p:cNvPr>
          <p:cNvSpPr/>
          <p:nvPr/>
        </p:nvSpPr>
        <p:spPr>
          <a:xfrm>
            <a:off x="754856" y="4416425"/>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Carbon levels tend to be slightly higher for diseased plants. </a:t>
            </a:r>
            <a:endParaRPr lang="en-IN" dirty="0"/>
          </a:p>
        </p:txBody>
      </p:sp>
      <p:sp>
        <p:nvSpPr>
          <p:cNvPr id="12" name="Rectangle: Rounded Corners 11">
            <a:extLst>
              <a:ext uri="{FF2B5EF4-FFF2-40B4-BE49-F238E27FC236}">
                <a16:creationId xmlns:a16="http://schemas.microsoft.com/office/drawing/2014/main" id="{A2CDD886-F153-2E62-44CB-2E72D656428E}"/>
              </a:ext>
            </a:extLst>
          </p:cNvPr>
          <p:cNvSpPr/>
          <p:nvPr/>
        </p:nvSpPr>
        <p:spPr>
          <a:xfrm>
            <a:off x="4312664" y="4416425"/>
            <a:ext cx="103626" cy="20545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F8029C17-D83E-CCDB-5C6E-A0D99F10A602}"/>
              </a:ext>
            </a:extLst>
          </p:cNvPr>
          <p:cNvSpPr/>
          <p:nvPr/>
        </p:nvSpPr>
        <p:spPr>
          <a:xfrm>
            <a:off x="8256945" y="4416425"/>
            <a:ext cx="103626" cy="20545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FA578877-68B3-3819-10BA-23D55EF91408}"/>
              </a:ext>
            </a:extLst>
          </p:cNvPr>
          <p:cNvSpPr txBox="1"/>
          <p:nvPr/>
        </p:nvSpPr>
        <p:spPr>
          <a:xfrm>
            <a:off x="838200" y="7718182"/>
            <a:ext cx="5464207" cy="3662541"/>
          </a:xfrm>
          <a:prstGeom prst="rect">
            <a:avLst/>
          </a:prstGeom>
          <a:noFill/>
        </p:spPr>
        <p:txBody>
          <a:bodyPr wrap="square" rtlCol="0">
            <a:spAutoFit/>
          </a:bodyPr>
          <a:lstStyle/>
          <a:p>
            <a:r>
              <a:rPr lang="en-US" b="1" dirty="0">
                <a:solidFill>
                  <a:schemeClr val="bg1"/>
                </a:solidFill>
              </a:rPr>
              <a:t>Mann-Whitney U test:</a:t>
            </a:r>
          </a:p>
          <a:p>
            <a:pPr marL="285750" indent="-285750">
              <a:buFont typeface="Arial" panose="020B0604020202020204" pitchFamily="34" charset="0"/>
              <a:buChar char="•"/>
            </a:pPr>
            <a:r>
              <a:rPr lang="en-US" sz="1500" dirty="0">
                <a:solidFill>
                  <a:schemeClr val="bg1"/>
                </a:solidFill>
              </a:rPr>
              <a:t>It would help to determine if there is a statistically significant difference in the elemental composition between the two groups of plants</a:t>
            </a:r>
            <a:r>
              <a:rPr lang="en-US" b="1" dirty="0">
                <a:solidFill>
                  <a:schemeClr val="bg1"/>
                </a:solidFill>
              </a:rPr>
              <a:t>.</a:t>
            </a:r>
          </a:p>
          <a:p>
            <a:pPr marL="285750" indent="-285750">
              <a:buFont typeface="Arial" panose="020B0604020202020204" pitchFamily="34" charset="0"/>
              <a:buChar char="•"/>
            </a:pPr>
            <a:endParaRPr lang="en-US" b="1" dirty="0">
              <a:solidFill>
                <a:schemeClr val="bg1"/>
              </a:solidFill>
            </a:endParaRPr>
          </a:p>
          <a:p>
            <a:r>
              <a:rPr lang="en-US" b="1" dirty="0">
                <a:solidFill>
                  <a:schemeClr val="bg1"/>
                </a:solidFill>
              </a:rPr>
              <a:t>Results:</a:t>
            </a:r>
          </a:p>
          <a:p>
            <a:pPr marL="285750" indent="-285750">
              <a:buFont typeface="Arial" panose="020B0604020202020204" pitchFamily="34" charset="0"/>
              <a:buChar char="•"/>
            </a:pPr>
            <a:r>
              <a:rPr lang="en-US" sz="1400" b="1" dirty="0">
                <a:solidFill>
                  <a:schemeClr val="bg1"/>
                </a:solidFill>
              </a:rPr>
              <a:t>Carbon - Mann-Whitney U test p-value: 0.0029871645347513817</a:t>
            </a:r>
          </a:p>
          <a:p>
            <a:pPr marL="285750" indent="-285750">
              <a:buFont typeface="Arial" panose="020B0604020202020204" pitchFamily="34" charset="0"/>
              <a:buChar char="•"/>
            </a:pPr>
            <a:r>
              <a:rPr lang="en-US" sz="1400" b="1" dirty="0">
                <a:solidFill>
                  <a:schemeClr val="bg1"/>
                </a:solidFill>
              </a:rPr>
              <a:t>Oxygen - Mann-Whitney U test p-value: 7.370825967074484e-33</a:t>
            </a:r>
          </a:p>
          <a:p>
            <a:pPr marL="285750" indent="-285750">
              <a:buFont typeface="Arial" panose="020B0604020202020204" pitchFamily="34" charset="0"/>
              <a:buChar char="•"/>
            </a:pPr>
            <a:r>
              <a:rPr lang="en-US" sz="1400" b="1" dirty="0">
                <a:solidFill>
                  <a:schemeClr val="bg1"/>
                </a:solidFill>
              </a:rPr>
              <a:t>Nitrogen - Mann-Whitney U test p-value: 2.7295211243743914e-06</a:t>
            </a:r>
          </a:p>
          <a:p>
            <a:endParaRPr lang="en-US" dirty="0">
              <a:solidFill>
                <a:schemeClr val="bg1"/>
              </a:solidFill>
            </a:endParaRPr>
          </a:p>
          <a:p>
            <a:pPr marL="285750" indent="-285750">
              <a:buFont typeface="Arial" panose="020B0604020202020204" pitchFamily="34" charset="0"/>
              <a:buChar char="•"/>
            </a:pPr>
            <a:r>
              <a:rPr lang="en-US" sz="1400" dirty="0">
                <a:solidFill>
                  <a:schemeClr val="bg1"/>
                </a:solidFill>
              </a:rPr>
              <a:t>No statistically significant difference in the levels of the elements between the healthy and diseased plant groups.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Thus it might not be a reliable factor for determining plant health with respect to the specific disease under consideration.</a:t>
            </a:r>
          </a:p>
        </p:txBody>
      </p:sp>
    </p:spTree>
    <p:extLst>
      <p:ext uri="{BB962C8B-B14F-4D97-AF65-F5344CB8AC3E}">
        <p14:creationId xmlns:p14="http://schemas.microsoft.com/office/powerpoint/2010/main" val="314950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6BFCC-4298-2549-AD16-B7C39532C7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9CB65B-EBBD-E58C-7A91-22D0AFC3CF67}"/>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3BCF17B3-ADF7-1429-6DEF-920A582E847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31" t="23936" r="39950" b="26437"/>
          <a:stretch/>
        </p:blipFill>
        <p:spPr>
          <a:xfrm>
            <a:off x="-1" y="-1"/>
            <a:ext cx="12192001" cy="6858001"/>
          </a:xfrm>
        </p:spPr>
      </p:pic>
      <p:sp>
        <p:nvSpPr>
          <p:cNvPr id="3" name="Rectangle 2">
            <a:extLst>
              <a:ext uri="{FF2B5EF4-FFF2-40B4-BE49-F238E27FC236}">
                <a16:creationId xmlns:a16="http://schemas.microsoft.com/office/drawing/2014/main" id="{4212E840-9A41-699F-9726-FA96A2802085}"/>
              </a:ext>
            </a:extLst>
          </p:cNvPr>
          <p:cNvSpPr/>
          <p:nvPr/>
        </p:nvSpPr>
        <p:spPr>
          <a:xfrm>
            <a:off x="-2" y="-1"/>
            <a:ext cx="12192001" cy="6858000"/>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BB6102E-F451-19EE-4E67-CB918C0057AC}"/>
              </a:ext>
            </a:extLst>
          </p:cNvPr>
          <p:cNvSpPr txBox="1"/>
          <p:nvPr/>
        </p:nvSpPr>
        <p:spPr>
          <a:xfrm>
            <a:off x="192736" y="536527"/>
            <a:ext cx="4568943" cy="769441"/>
          </a:xfrm>
          <a:prstGeom prst="rect">
            <a:avLst/>
          </a:prstGeom>
          <a:noFill/>
        </p:spPr>
        <p:txBody>
          <a:bodyPr wrap="none" rtlCol="0">
            <a:spAutoFit/>
          </a:bodyPr>
          <a:lstStyle/>
          <a:p>
            <a:r>
              <a:rPr lang="en-US" sz="4400" b="1" dirty="0">
                <a:solidFill>
                  <a:schemeClr val="bg1"/>
                </a:solidFill>
              </a:rPr>
              <a:t>Elemental Analysis</a:t>
            </a:r>
            <a:endParaRPr lang="en-IN" sz="4400" b="1" dirty="0">
              <a:solidFill>
                <a:schemeClr val="bg1"/>
              </a:solidFill>
            </a:endParaRPr>
          </a:p>
        </p:txBody>
      </p:sp>
      <p:pic>
        <p:nvPicPr>
          <p:cNvPr id="7" name="Picture 6" descr="A green plant with leaves&#10;&#10;Description automatically generated">
            <a:extLst>
              <a:ext uri="{FF2B5EF4-FFF2-40B4-BE49-F238E27FC236}">
                <a16:creationId xmlns:a16="http://schemas.microsoft.com/office/drawing/2014/main" id="{25A363D4-4C46-763D-D9C2-ED7FCE4BF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983" y="-933338"/>
            <a:ext cx="4765109" cy="4765109"/>
          </a:xfrm>
          <a:prstGeom prst="rect">
            <a:avLst/>
          </a:prstGeom>
          <a:noFill/>
        </p:spPr>
      </p:pic>
      <p:pic>
        <p:nvPicPr>
          <p:cNvPr id="13" name="Picture 12" descr="A graph with a number of colored squares&#10;&#10;Description automatically generated with medium confidence">
            <a:extLst>
              <a:ext uri="{FF2B5EF4-FFF2-40B4-BE49-F238E27FC236}">
                <a16:creationId xmlns:a16="http://schemas.microsoft.com/office/drawing/2014/main" id="{130721E8-69F8-CFA5-F551-D54647FA23AB}"/>
              </a:ext>
            </a:extLst>
          </p:cNvPr>
          <p:cNvPicPr>
            <a:picLocks noChangeAspect="1"/>
          </p:cNvPicPr>
          <p:nvPr/>
        </p:nvPicPr>
        <p:blipFill rotWithShape="1">
          <a:blip r:embed="rId5">
            <a:extLst>
              <a:ext uri="{28A0092B-C50C-407E-A947-70E740481C1C}">
                <a14:useLocalDpi xmlns:a14="http://schemas.microsoft.com/office/drawing/2010/main" val="0"/>
              </a:ext>
            </a:extLst>
          </a:blip>
          <a:srcRect r="65422"/>
          <a:stretch/>
        </p:blipFill>
        <p:spPr>
          <a:xfrm>
            <a:off x="7470922" y="-2185392"/>
            <a:ext cx="3419395" cy="3259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screenshot of a graph&#10;&#10;Description automatically generated">
            <a:extLst>
              <a:ext uri="{FF2B5EF4-FFF2-40B4-BE49-F238E27FC236}">
                <a16:creationId xmlns:a16="http://schemas.microsoft.com/office/drawing/2014/main" id="{AEC52A16-1BF8-6370-B435-06CB9F31EC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7257" y="1338553"/>
            <a:ext cx="5702089" cy="40684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with a red line and blue dots&#10;&#10;Description automatically generated">
            <a:extLst>
              <a:ext uri="{FF2B5EF4-FFF2-40B4-BE49-F238E27FC236}">
                <a16:creationId xmlns:a16="http://schemas.microsoft.com/office/drawing/2014/main" id="{DCBD0488-8928-1979-D878-0E1F29CB8168}"/>
              </a:ext>
            </a:extLst>
          </p:cNvPr>
          <p:cNvPicPr>
            <a:picLocks noChangeAspect="1"/>
          </p:cNvPicPr>
          <p:nvPr/>
        </p:nvPicPr>
        <p:blipFill rotWithShape="1">
          <a:blip r:embed="rId7">
            <a:extLst>
              <a:ext uri="{28A0092B-C50C-407E-A947-70E740481C1C}">
                <a14:useLocalDpi xmlns:a14="http://schemas.microsoft.com/office/drawing/2010/main" val="0"/>
              </a:ext>
            </a:extLst>
          </a:blip>
          <a:srcRect r="64482"/>
          <a:stretch/>
        </p:blipFill>
        <p:spPr>
          <a:xfrm>
            <a:off x="7470922" y="5678761"/>
            <a:ext cx="3444734" cy="31967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plant in a pot&#10;&#10;Description automatically generated">
            <a:extLst>
              <a:ext uri="{FF2B5EF4-FFF2-40B4-BE49-F238E27FC236}">
                <a16:creationId xmlns:a16="http://schemas.microsoft.com/office/drawing/2014/main" id="{586F6A69-8E42-6D20-FF3E-6298D908F8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9721" y="4676727"/>
            <a:ext cx="6858000" cy="6858000"/>
          </a:xfrm>
          <a:prstGeom prst="rect">
            <a:avLst/>
          </a:prstGeom>
        </p:spPr>
      </p:pic>
      <p:sp>
        <p:nvSpPr>
          <p:cNvPr id="10" name="TextBox 9">
            <a:extLst>
              <a:ext uri="{FF2B5EF4-FFF2-40B4-BE49-F238E27FC236}">
                <a16:creationId xmlns:a16="http://schemas.microsoft.com/office/drawing/2014/main" id="{7210CCEB-A7CA-079F-407E-39D7112B8A9A}"/>
              </a:ext>
            </a:extLst>
          </p:cNvPr>
          <p:cNvSpPr txBox="1"/>
          <p:nvPr/>
        </p:nvSpPr>
        <p:spPr>
          <a:xfrm>
            <a:off x="370536" y="1698382"/>
            <a:ext cx="5464207" cy="3662541"/>
          </a:xfrm>
          <a:prstGeom prst="rect">
            <a:avLst/>
          </a:prstGeom>
          <a:noFill/>
        </p:spPr>
        <p:txBody>
          <a:bodyPr wrap="square" rtlCol="0">
            <a:spAutoFit/>
          </a:bodyPr>
          <a:lstStyle/>
          <a:p>
            <a:r>
              <a:rPr lang="en-US" b="1" dirty="0">
                <a:solidFill>
                  <a:schemeClr val="bg1"/>
                </a:solidFill>
              </a:rPr>
              <a:t>Mann-Whitney U test:</a:t>
            </a:r>
          </a:p>
          <a:p>
            <a:pPr marL="285750" indent="-285750">
              <a:buFont typeface="Arial" panose="020B0604020202020204" pitchFamily="34" charset="0"/>
              <a:buChar char="•"/>
            </a:pPr>
            <a:r>
              <a:rPr lang="en-US" sz="1500" dirty="0">
                <a:solidFill>
                  <a:schemeClr val="bg1"/>
                </a:solidFill>
              </a:rPr>
              <a:t>It would help to determine if there is a statistically significant difference in the elemental composition between the two groups of plants</a:t>
            </a:r>
            <a:r>
              <a:rPr lang="en-US" b="1" dirty="0">
                <a:solidFill>
                  <a:schemeClr val="bg1"/>
                </a:solidFill>
              </a:rPr>
              <a:t>.</a:t>
            </a:r>
          </a:p>
          <a:p>
            <a:pPr marL="285750" indent="-285750">
              <a:buFont typeface="Arial" panose="020B0604020202020204" pitchFamily="34" charset="0"/>
              <a:buChar char="•"/>
            </a:pPr>
            <a:endParaRPr lang="en-US" b="1" dirty="0">
              <a:solidFill>
                <a:schemeClr val="bg1"/>
              </a:solidFill>
            </a:endParaRPr>
          </a:p>
          <a:p>
            <a:r>
              <a:rPr lang="en-US" b="1" dirty="0">
                <a:solidFill>
                  <a:schemeClr val="bg1"/>
                </a:solidFill>
              </a:rPr>
              <a:t>Results:</a:t>
            </a:r>
          </a:p>
          <a:p>
            <a:pPr marL="285750" indent="-285750">
              <a:buFont typeface="Arial" panose="020B0604020202020204" pitchFamily="34" charset="0"/>
              <a:buChar char="•"/>
            </a:pPr>
            <a:r>
              <a:rPr lang="en-US" sz="1400" b="1" dirty="0">
                <a:solidFill>
                  <a:schemeClr val="bg1"/>
                </a:solidFill>
              </a:rPr>
              <a:t>Carbon - Mann-Whitney U test p-value: 0.0029871645347513817</a:t>
            </a:r>
          </a:p>
          <a:p>
            <a:pPr marL="285750" indent="-285750">
              <a:buFont typeface="Arial" panose="020B0604020202020204" pitchFamily="34" charset="0"/>
              <a:buChar char="•"/>
            </a:pPr>
            <a:r>
              <a:rPr lang="en-US" sz="1400" b="1" dirty="0">
                <a:solidFill>
                  <a:schemeClr val="bg1"/>
                </a:solidFill>
              </a:rPr>
              <a:t>Oxygen - Mann-Whitney U test p-value: 7.370825967074484e-33</a:t>
            </a:r>
          </a:p>
          <a:p>
            <a:pPr marL="285750" indent="-285750">
              <a:buFont typeface="Arial" panose="020B0604020202020204" pitchFamily="34" charset="0"/>
              <a:buChar char="•"/>
            </a:pPr>
            <a:r>
              <a:rPr lang="en-US" sz="1400" b="1" dirty="0">
                <a:solidFill>
                  <a:schemeClr val="bg1"/>
                </a:solidFill>
              </a:rPr>
              <a:t>Nitrogen - Mann-Whitney U test p-value: 2.7295211243743914e-06</a:t>
            </a:r>
          </a:p>
          <a:p>
            <a:endParaRPr lang="en-US" dirty="0">
              <a:solidFill>
                <a:schemeClr val="bg1"/>
              </a:solidFill>
            </a:endParaRPr>
          </a:p>
          <a:p>
            <a:pPr marL="285750" indent="-285750">
              <a:buFont typeface="Arial" panose="020B0604020202020204" pitchFamily="34" charset="0"/>
              <a:buChar char="•"/>
            </a:pPr>
            <a:r>
              <a:rPr lang="en-US" sz="1400" dirty="0">
                <a:solidFill>
                  <a:schemeClr val="bg1"/>
                </a:solidFill>
              </a:rPr>
              <a:t>No statistically significant difference in the levels of the elements between the healthy and diseased plant groups.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Thus it might not be a reliable factor for determining plant health with respect to the specific disease under consideration.</a:t>
            </a:r>
          </a:p>
        </p:txBody>
      </p:sp>
    </p:spTree>
    <p:extLst>
      <p:ext uri="{BB962C8B-B14F-4D97-AF65-F5344CB8AC3E}">
        <p14:creationId xmlns:p14="http://schemas.microsoft.com/office/powerpoint/2010/main" val="156773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2D543-28C8-F905-4B4E-BBEFCD801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222B3-F2CA-F4B8-FDF1-639DF6D77638}"/>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0023B8E2-D8AC-7525-DE3B-3CA123E4BB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31" t="36599" r="54608" b="26437"/>
          <a:stretch/>
        </p:blipFill>
        <p:spPr>
          <a:xfrm>
            <a:off x="-507376" y="-228600"/>
            <a:ext cx="12699375" cy="7086598"/>
          </a:xfrm>
        </p:spPr>
      </p:pic>
      <p:sp>
        <p:nvSpPr>
          <p:cNvPr id="3" name="Rectangle 2">
            <a:extLst>
              <a:ext uri="{FF2B5EF4-FFF2-40B4-BE49-F238E27FC236}">
                <a16:creationId xmlns:a16="http://schemas.microsoft.com/office/drawing/2014/main" id="{2FCA3FED-A0FC-93C2-A6DF-847577E2B564}"/>
              </a:ext>
            </a:extLst>
          </p:cNvPr>
          <p:cNvSpPr/>
          <p:nvPr/>
        </p:nvSpPr>
        <p:spPr>
          <a:xfrm>
            <a:off x="-304800" y="-228599"/>
            <a:ext cx="12496799" cy="7086598"/>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BE5BD2D-E0A6-1378-5BE8-3735275DAA90}"/>
              </a:ext>
            </a:extLst>
          </p:cNvPr>
          <p:cNvSpPr txBox="1"/>
          <p:nvPr/>
        </p:nvSpPr>
        <p:spPr>
          <a:xfrm>
            <a:off x="192736" y="536527"/>
            <a:ext cx="4568943" cy="769441"/>
          </a:xfrm>
          <a:prstGeom prst="rect">
            <a:avLst/>
          </a:prstGeom>
          <a:noFill/>
        </p:spPr>
        <p:txBody>
          <a:bodyPr wrap="none" rtlCol="0">
            <a:spAutoFit/>
          </a:bodyPr>
          <a:lstStyle/>
          <a:p>
            <a:r>
              <a:rPr lang="en-US" sz="4400" b="1" dirty="0">
                <a:solidFill>
                  <a:schemeClr val="bg1"/>
                </a:solidFill>
              </a:rPr>
              <a:t>Elemental Analysis</a:t>
            </a:r>
            <a:endParaRPr lang="en-IN" sz="4400" b="1" dirty="0">
              <a:solidFill>
                <a:schemeClr val="bg1"/>
              </a:solidFill>
            </a:endParaRPr>
          </a:p>
        </p:txBody>
      </p:sp>
      <p:pic>
        <p:nvPicPr>
          <p:cNvPr id="7" name="Picture 6" descr="A green plant with leaves&#10;&#10;Description automatically generated">
            <a:extLst>
              <a:ext uri="{FF2B5EF4-FFF2-40B4-BE49-F238E27FC236}">
                <a16:creationId xmlns:a16="http://schemas.microsoft.com/office/drawing/2014/main" id="{EB3772F1-83D6-BBDA-739E-A860D3D6A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983" y="-933338"/>
            <a:ext cx="4765109" cy="4765109"/>
          </a:xfrm>
          <a:prstGeom prst="rect">
            <a:avLst/>
          </a:prstGeom>
          <a:noFill/>
        </p:spPr>
      </p:pic>
      <p:pic>
        <p:nvPicPr>
          <p:cNvPr id="13" name="Picture 12" descr="A graph with a number of colored squares&#10;&#10;Description automatically generated with medium confidence">
            <a:extLst>
              <a:ext uri="{FF2B5EF4-FFF2-40B4-BE49-F238E27FC236}">
                <a16:creationId xmlns:a16="http://schemas.microsoft.com/office/drawing/2014/main" id="{A60A0032-5F73-D299-1235-7632F484E874}"/>
              </a:ext>
            </a:extLst>
          </p:cNvPr>
          <p:cNvPicPr>
            <a:picLocks noChangeAspect="1"/>
          </p:cNvPicPr>
          <p:nvPr/>
        </p:nvPicPr>
        <p:blipFill rotWithShape="1">
          <a:blip r:embed="rId4">
            <a:extLst>
              <a:ext uri="{28A0092B-C50C-407E-A947-70E740481C1C}">
                <a14:useLocalDpi xmlns:a14="http://schemas.microsoft.com/office/drawing/2010/main" val="0"/>
              </a:ext>
            </a:extLst>
          </a:blip>
          <a:srcRect r="65422"/>
          <a:stretch/>
        </p:blipFill>
        <p:spPr>
          <a:xfrm>
            <a:off x="7262050" y="6161611"/>
            <a:ext cx="3419395" cy="3259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screenshot of a graph&#10;&#10;Description automatically generated">
            <a:extLst>
              <a:ext uri="{FF2B5EF4-FFF2-40B4-BE49-F238E27FC236}">
                <a16:creationId xmlns:a16="http://schemas.microsoft.com/office/drawing/2014/main" id="{FEC2FF00-4C78-D20F-5C1D-F3EAA2317C38}"/>
              </a:ext>
            </a:extLst>
          </p:cNvPr>
          <p:cNvPicPr>
            <a:picLocks noChangeAspect="1"/>
          </p:cNvPicPr>
          <p:nvPr/>
        </p:nvPicPr>
        <p:blipFill rotWithShape="1">
          <a:blip r:embed="rId5">
            <a:extLst>
              <a:ext uri="{28A0092B-C50C-407E-A947-70E740481C1C}">
                <a14:useLocalDpi xmlns:a14="http://schemas.microsoft.com/office/drawing/2010/main" val="0"/>
              </a:ext>
            </a:extLst>
          </a:blip>
          <a:srcRect l="4157" r="11420"/>
          <a:stretch/>
        </p:blipFill>
        <p:spPr>
          <a:xfrm>
            <a:off x="7190697" y="-1022096"/>
            <a:ext cx="3294571" cy="23280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with a red line and blue dots&#10;&#10;Description automatically generated">
            <a:extLst>
              <a:ext uri="{FF2B5EF4-FFF2-40B4-BE49-F238E27FC236}">
                <a16:creationId xmlns:a16="http://schemas.microsoft.com/office/drawing/2014/main" id="{5C4CC98D-6E38-B6AB-A85C-CC815C784C7E}"/>
              </a:ext>
            </a:extLst>
          </p:cNvPr>
          <p:cNvPicPr>
            <a:picLocks noChangeAspect="1"/>
          </p:cNvPicPr>
          <p:nvPr/>
        </p:nvPicPr>
        <p:blipFill rotWithShape="1">
          <a:blip r:embed="rId6">
            <a:extLst>
              <a:ext uri="{28A0092B-C50C-407E-A947-70E740481C1C}">
                <a14:useLocalDpi xmlns:a14="http://schemas.microsoft.com/office/drawing/2010/main" val="0"/>
              </a:ext>
            </a:extLst>
          </a:blip>
          <a:srcRect r="64482"/>
          <a:stretch/>
        </p:blipFill>
        <p:spPr>
          <a:xfrm>
            <a:off x="6817722" y="1555637"/>
            <a:ext cx="4402815" cy="40858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A plant in a pot&#10;&#10;Description automatically generated">
            <a:extLst>
              <a:ext uri="{FF2B5EF4-FFF2-40B4-BE49-F238E27FC236}">
                <a16:creationId xmlns:a16="http://schemas.microsoft.com/office/drawing/2014/main" id="{68FEFF21-D9D5-F19F-4C7C-BB9ABF88A8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6550" y="3965527"/>
            <a:ext cx="6858000" cy="6858000"/>
          </a:xfrm>
          <a:prstGeom prst="rect">
            <a:avLst/>
          </a:prstGeom>
        </p:spPr>
      </p:pic>
      <p:sp>
        <p:nvSpPr>
          <p:cNvPr id="14" name="TextBox 13">
            <a:extLst>
              <a:ext uri="{FF2B5EF4-FFF2-40B4-BE49-F238E27FC236}">
                <a16:creationId xmlns:a16="http://schemas.microsoft.com/office/drawing/2014/main" id="{FCB75B92-A51E-B060-E623-3D09133AA6E8}"/>
              </a:ext>
            </a:extLst>
          </p:cNvPr>
          <p:cNvSpPr txBox="1"/>
          <p:nvPr/>
        </p:nvSpPr>
        <p:spPr>
          <a:xfrm>
            <a:off x="370536" y="1698382"/>
            <a:ext cx="5464207" cy="2031325"/>
          </a:xfrm>
          <a:prstGeom prst="rect">
            <a:avLst/>
          </a:prstGeom>
          <a:noFill/>
        </p:spPr>
        <p:txBody>
          <a:bodyPr wrap="square" rtlCol="0">
            <a:spAutoFit/>
          </a:bodyPr>
          <a:lstStyle/>
          <a:p>
            <a:r>
              <a:rPr lang="en-US" b="1" dirty="0">
                <a:solidFill>
                  <a:schemeClr val="bg1"/>
                </a:solidFill>
              </a:rPr>
              <a:t>Determining a Decision Boundary:</a:t>
            </a:r>
          </a:p>
          <a:p>
            <a:endParaRPr lang="en-US" b="1" dirty="0">
              <a:solidFill>
                <a:schemeClr val="bg1"/>
              </a:solidFill>
            </a:endParaRPr>
          </a:p>
          <a:p>
            <a:pPr marL="285750" indent="-285750">
              <a:buFont typeface="Arial" panose="020B0604020202020204" pitchFamily="34" charset="0"/>
              <a:buChar char="•"/>
            </a:pPr>
            <a:r>
              <a:rPr lang="en-US" dirty="0">
                <a:solidFill>
                  <a:schemeClr val="bg1"/>
                </a:solidFill>
              </a:rPr>
              <a:t>Used a </a:t>
            </a:r>
            <a:r>
              <a:rPr lang="en-US" dirty="0" err="1">
                <a:solidFill>
                  <a:schemeClr val="bg1"/>
                </a:solidFill>
              </a:rPr>
              <a:t>DecisionTreeClassifier</a:t>
            </a:r>
            <a:r>
              <a:rPr lang="en-US" dirty="0">
                <a:solidFill>
                  <a:schemeClr val="bg1"/>
                </a:solidFill>
              </a:rPr>
              <a:t> to learn from the data to give us a threshold value to differentiate healthy and diseased plants.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904829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1000A-E41A-D1D3-BEA3-C861B8B9A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6DA781-D288-95B5-663D-E1D9B52AE932}"/>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92BC0775-76B7-1F69-D2BC-1F2A60F08C1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593" t="32782" b="7813"/>
          <a:stretch/>
        </p:blipFill>
        <p:spPr>
          <a:xfrm>
            <a:off x="-2" y="0"/>
            <a:ext cx="12192002" cy="6858000"/>
          </a:xfrm>
        </p:spPr>
      </p:pic>
      <p:sp>
        <p:nvSpPr>
          <p:cNvPr id="3" name="Rectangle 2">
            <a:extLst>
              <a:ext uri="{FF2B5EF4-FFF2-40B4-BE49-F238E27FC236}">
                <a16:creationId xmlns:a16="http://schemas.microsoft.com/office/drawing/2014/main" id="{BCF739C2-E604-21AE-6894-3147AEC5C537}"/>
              </a:ext>
            </a:extLst>
          </p:cNvPr>
          <p:cNvSpPr/>
          <p:nvPr/>
        </p:nvSpPr>
        <p:spPr>
          <a:xfrm>
            <a:off x="-2" y="1"/>
            <a:ext cx="12192001" cy="6857998"/>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descr="A graph with a red line and blue dots&#10;&#10;Description automatically generated">
            <a:extLst>
              <a:ext uri="{FF2B5EF4-FFF2-40B4-BE49-F238E27FC236}">
                <a16:creationId xmlns:a16="http://schemas.microsoft.com/office/drawing/2014/main" id="{4A8DCFF9-74BD-0177-B104-A1EF24D86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830283"/>
            <a:ext cx="12274713" cy="4045856"/>
          </a:xfrm>
          <a:prstGeom prst="rect">
            <a:avLst/>
          </a:prstGeom>
        </p:spPr>
      </p:pic>
      <p:pic>
        <p:nvPicPr>
          <p:cNvPr id="10" name="Picture 9" descr="A graph of a graph&#10;&#10;Description automatically generated with medium confidence">
            <a:extLst>
              <a:ext uri="{FF2B5EF4-FFF2-40B4-BE49-F238E27FC236}">
                <a16:creationId xmlns:a16="http://schemas.microsoft.com/office/drawing/2014/main" id="{425DE135-DA16-D78D-0B2B-7B2E4C85E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9554925"/>
            <a:ext cx="11447180" cy="4189972"/>
          </a:xfrm>
          <a:prstGeom prst="rect">
            <a:avLst/>
          </a:prstGeom>
        </p:spPr>
      </p:pic>
      <p:pic>
        <p:nvPicPr>
          <p:cNvPr id="9" name="Picture 8" descr="A green plant with leaves&#10;&#10;Description automatically generated">
            <a:extLst>
              <a:ext uri="{FF2B5EF4-FFF2-40B4-BE49-F238E27FC236}">
                <a16:creationId xmlns:a16="http://schemas.microsoft.com/office/drawing/2014/main" id="{0FA4BAA9-5245-53FA-FB50-6D5ACB7E22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8674" y="-2504624"/>
            <a:ext cx="4765109" cy="4765109"/>
          </a:xfrm>
          <a:prstGeom prst="rect">
            <a:avLst/>
          </a:prstGeom>
          <a:noFill/>
        </p:spPr>
      </p:pic>
      <p:sp>
        <p:nvSpPr>
          <p:cNvPr id="21" name="Rectangle: Rounded Corners 20">
            <a:extLst>
              <a:ext uri="{FF2B5EF4-FFF2-40B4-BE49-F238E27FC236}">
                <a16:creationId xmlns:a16="http://schemas.microsoft.com/office/drawing/2014/main" id="{16FA649B-7AE7-CDF5-A6F1-6F1667E9BD6C}"/>
              </a:ext>
            </a:extLst>
          </p:cNvPr>
          <p:cNvSpPr/>
          <p:nvPr/>
        </p:nvSpPr>
        <p:spPr>
          <a:xfrm>
            <a:off x="4381506" y="463636"/>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Lower Right Quadrant has predominantly Diseased plants</a:t>
            </a:r>
          </a:p>
          <a:p>
            <a:pPr algn="ctr"/>
            <a:endParaRPr lang="en-US" sz="1600" dirty="0"/>
          </a:p>
          <a:p>
            <a:pPr algn="ctr"/>
            <a:r>
              <a:rPr lang="en-US" sz="1600" dirty="0"/>
              <a:t>While Upper Left Quadrant has predominantly Healthy plants.</a:t>
            </a:r>
          </a:p>
          <a:p>
            <a:pPr algn="ctr"/>
            <a:endParaRPr lang="en-US" sz="1600" dirty="0"/>
          </a:p>
          <a:p>
            <a:pPr algn="ctr"/>
            <a:r>
              <a:rPr lang="en-US" sz="1600" dirty="0"/>
              <a:t>Not immune to outliers.</a:t>
            </a:r>
            <a:endParaRPr lang="en-IN" sz="1600" dirty="0"/>
          </a:p>
        </p:txBody>
      </p:sp>
      <p:sp>
        <p:nvSpPr>
          <p:cNvPr id="22" name="Rectangle: Rounded Corners 21">
            <a:extLst>
              <a:ext uri="{FF2B5EF4-FFF2-40B4-BE49-F238E27FC236}">
                <a16:creationId xmlns:a16="http://schemas.microsoft.com/office/drawing/2014/main" id="{CADCBCA0-954B-644D-377A-5DEED58A7E73}"/>
              </a:ext>
            </a:extLst>
          </p:cNvPr>
          <p:cNvSpPr/>
          <p:nvPr/>
        </p:nvSpPr>
        <p:spPr>
          <a:xfrm>
            <a:off x="8370603" y="441694"/>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Scatter plot between Carbon and Nitrogen couldn’t find a suitable threshold for efficient differentiation</a:t>
            </a:r>
            <a:endParaRPr lang="en-IN" dirty="0"/>
          </a:p>
        </p:txBody>
      </p:sp>
      <p:sp>
        <p:nvSpPr>
          <p:cNvPr id="23" name="Rectangle: Rounded Corners 22">
            <a:extLst>
              <a:ext uri="{FF2B5EF4-FFF2-40B4-BE49-F238E27FC236}">
                <a16:creationId xmlns:a16="http://schemas.microsoft.com/office/drawing/2014/main" id="{04BFF098-4F18-CC79-CFFB-AF92EA4B77A6}"/>
              </a:ext>
            </a:extLst>
          </p:cNvPr>
          <p:cNvSpPr/>
          <p:nvPr/>
        </p:nvSpPr>
        <p:spPr>
          <a:xfrm>
            <a:off x="514859" y="441694"/>
            <a:ext cx="3076575" cy="2076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Lower Right Quadrant has predominantly Healthy plants.</a:t>
            </a:r>
          </a:p>
          <a:p>
            <a:pPr algn="ctr"/>
            <a:endParaRPr lang="en-US" sz="1600" dirty="0"/>
          </a:p>
          <a:p>
            <a:pPr algn="ctr"/>
            <a:r>
              <a:rPr lang="en-US" sz="1600" dirty="0"/>
              <a:t>While Upper Left Quadrant has predominantly diseased plants.</a:t>
            </a:r>
          </a:p>
          <a:p>
            <a:pPr algn="ctr"/>
            <a:endParaRPr lang="en-US" sz="1600" dirty="0"/>
          </a:p>
          <a:p>
            <a:pPr algn="ctr"/>
            <a:r>
              <a:rPr lang="en-US" sz="1600" dirty="0"/>
              <a:t>Not immune to outliers.</a:t>
            </a:r>
            <a:endParaRPr lang="en-IN" sz="1600" dirty="0"/>
          </a:p>
          <a:p>
            <a:pPr algn="ctr"/>
            <a:endParaRPr lang="en-IN" sz="1600" dirty="0"/>
          </a:p>
        </p:txBody>
      </p:sp>
      <p:sp>
        <p:nvSpPr>
          <p:cNvPr id="24" name="Rectangle: Rounded Corners 23">
            <a:extLst>
              <a:ext uri="{FF2B5EF4-FFF2-40B4-BE49-F238E27FC236}">
                <a16:creationId xmlns:a16="http://schemas.microsoft.com/office/drawing/2014/main" id="{EA9D3BA6-40AF-CFFF-5503-3F8467F82EF8}"/>
              </a:ext>
            </a:extLst>
          </p:cNvPr>
          <p:cNvSpPr/>
          <p:nvPr/>
        </p:nvSpPr>
        <p:spPr>
          <a:xfrm>
            <a:off x="4072667" y="441694"/>
            <a:ext cx="103626" cy="20545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77B3058F-4C2D-AFD6-67AD-E1C0FA9E6450}"/>
              </a:ext>
            </a:extLst>
          </p:cNvPr>
          <p:cNvSpPr/>
          <p:nvPr/>
        </p:nvSpPr>
        <p:spPr>
          <a:xfrm>
            <a:off x="8016948" y="441694"/>
            <a:ext cx="103626" cy="205450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41626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BB67-CA7D-246D-2C6E-69DA983CE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699A72-07DD-FABD-FBEC-B238E11029EC}"/>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270DCCA9-E216-8EF5-8C1A-128B9FD26C9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813" b="7813"/>
          <a:stretch/>
        </p:blipFill>
        <p:spPr>
          <a:xfrm>
            <a:off x="0" y="0"/>
            <a:ext cx="12192000" cy="6858000"/>
          </a:xfrm>
        </p:spPr>
      </p:pic>
      <p:sp>
        <p:nvSpPr>
          <p:cNvPr id="4" name="Rectangle 3">
            <a:extLst>
              <a:ext uri="{FF2B5EF4-FFF2-40B4-BE49-F238E27FC236}">
                <a16:creationId xmlns:a16="http://schemas.microsoft.com/office/drawing/2014/main" id="{02488786-F169-E033-5C55-9015A9E3C608}"/>
              </a:ext>
            </a:extLst>
          </p:cNvPr>
          <p:cNvSpPr/>
          <p:nvPr/>
        </p:nvSpPr>
        <p:spPr>
          <a:xfrm>
            <a:off x="-2" y="-1"/>
            <a:ext cx="12192001" cy="6858000"/>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DC04348F-A19B-0149-B462-4180DB36BDA0}"/>
              </a:ext>
            </a:extLst>
          </p:cNvPr>
          <p:cNvSpPr txBox="1"/>
          <p:nvPr/>
        </p:nvSpPr>
        <p:spPr>
          <a:xfrm>
            <a:off x="107895" y="22016"/>
            <a:ext cx="4113690" cy="769441"/>
          </a:xfrm>
          <a:prstGeom prst="rect">
            <a:avLst/>
          </a:prstGeom>
          <a:noFill/>
        </p:spPr>
        <p:txBody>
          <a:bodyPr wrap="none" rtlCol="0">
            <a:spAutoFit/>
          </a:bodyPr>
          <a:lstStyle/>
          <a:p>
            <a:r>
              <a:rPr lang="en-US" sz="4400" b="1" dirty="0">
                <a:solidFill>
                  <a:schemeClr val="bg1"/>
                </a:solidFill>
              </a:rPr>
              <a:t>Spectral Analysis</a:t>
            </a:r>
            <a:endParaRPr lang="en-IN" sz="4400" b="1" dirty="0">
              <a:solidFill>
                <a:schemeClr val="bg1"/>
              </a:solidFill>
            </a:endParaRPr>
          </a:p>
        </p:txBody>
      </p:sp>
      <p:pic>
        <p:nvPicPr>
          <p:cNvPr id="8" name="Picture 7" descr="A graph of a graph&#10;&#10;Description automatically generated with medium confidence">
            <a:extLst>
              <a:ext uri="{FF2B5EF4-FFF2-40B4-BE49-F238E27FC236}">
                <a16:creationId xmlns:a16="http://schemas.microsoft.com/office/drawing/2014/main" id="{ED3BD506-4CFF-4692-8A84-E45A991A5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94856"/>
            <a:ext cx="12193489" cy="4463143"/>
          </a:xfrm>
          <a:prstGeom prst="rect">
            <a:avLst/>
          </a:prstGeom>
        </p:spPr>
      </p:pic>
      <p:pic>
        <p:nvPicPr>
          <p:cNvPr id="12" name="Picture 11" descr="A diagram of a function&#10;&#10;Description automatically generated with medium confidence">
            <a:extLst>
              <a:ext uri="{FF2B5EF4-FFF2-40B4-BE49-F238E27FC236}">
                <a16:creationId xmlns:a16="http://schemas.microsoft.com/office/drawing/2014/main" id="{14E9FB64-2582-DA90-DF19-38194E2977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818" y="8250703"/>
            <a:ext cx="4429858" cy="41773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descr="A diagram of a health status&#10;&#10;Description automatically generated">
            <a:extLst>
              <a:ext uri="{FF2B5EF4-FFF2-40B4-BE49-F238E27FC236}">
                <a16:creationId xmlns:a16="http://schemas.microsoft.com/office/drawing/2014/main" id="{CB0C819E-BAD3-5113-1885-7A9A0EF165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6830" y="7562167"/>
            <a:ext cx="6581167" cy="52348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A graph of a graph showing a number of different variables&#10;&#10;Description automatically generated with medium confidence">
            <a:extLst>
              <a:ext uri="{FF2B5EF4-FFF2-40B4-BE49-F238E27FC236}">
                <a16:creationId xmlns:a16="http://schemas.microsoft.com/office/drawing/2014/main" id="{1F078767-83D3-2341-49C0-5D29AF9165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6539" y="8153399"/>
            <a:ext cx="6581167" cy="42746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descr="A close up of a leaf&#10;&#10;Description automatically generated">
            <a:extLst>
              <a:ext uri="{FF2B5EF4-FFF2-40B4-BE49-F238E27FC236}">
                <a16:creationId xmlns:a16="http://schemas.microsoft.com/office/drawing/2014/main" id="{346AFB69-9E19-08F1-AF35-B3A44BB2AE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1418392">
            <a:off x="10008254" y="-704168"/>
            <a:ext cx="3154623" cy="3154623"/>
          </a:xfrm>
          <a:prstGeom prst="rect">
            <a:avLst/>
          </a:prstGeom>
        </p:spPr>
      </p:pic>
      <p:pic>
        <p:nvPicPr>
          <p:cNvPr id="17" name="Picture 16" descr="A close up of a leaf&#10;&#10;Description automatically generated">
            <a:extLst>
              <a:ext uri="{FF2B5EF4-FFF2-40B4-BE49-F238E27FC236}">
                <a16:creationId xmlns:a16="http://schemas.microsoft.com/office/drawing/2014/main" id="{F0EDCF96-E6E0-8566-FD88-0CC3ECECA6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4600493">
            <a:off x="9396473" y="-1577315"/>
            <a:ext cx="3154623" cy="3154623"/>
          </a:xfrm>
          <a:prstGeom prst="rect">
            <a:avLst/>
          </a:prstGeom>
        </p:spPr>
      </p:pic>
      <p:pic>
        <p:nvPicPr>
          <p:cNvPr id="16" name="Picture 15" descr="A close up of a leaf&#10;&#10;Description automatically generated">
            <a:extLst>
              <a:ext uri="{FF2B5EF4-FFF2-40B4-BE49-F238E27FC236}">
                <a16:creationId xmlns:a16="http://schemas.microsoft.com/office/drawing/2014/main" id="{5B88CF22-5A00-D18B-F702-AF934C59EA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572795">
            <a:off x="9671022" y="-820004"/>
            <a:ext cx="3154623" cy="3154623"/>
          </a:xfrm>
          <a:prstGeom prst="rect">
            <a:avLst/>
          </a:prstGeom>
        </p:spPr>
      </p:pic>
      <p:sp>
        <p:nvSpPr>
          <p:cNvPr id="19" name="TextBox 18">
            <a:extLst>
              <a:ext uri="{FF2B5EF4-FFF2-40B4-BE49-F238E27FC236}">
                <a16:creationId xmlns:a16="http://schemas.microsoft.com/office/drawing/2014/main" id="{81B5B45E-9116-86C1-C352-91F3B6D06F87}"/>
              </a:ext>
            </a:extLst>
          </p:cNvPr>
          <p:cNvSpPr txBox="1"/>
          <p:nvPr/>
        </p:nvSpPr>
        <p:spPr>
          <a:xfrm>
            <a:off x="908546" y="946714"/>
            <a:ext cx="4378379" cy="984885"/>
          </a:xfrm>
          <a:prstGeom prst="rect">
            <a:avLst/>
          </a:prstGeom>
          <a:noFill/>
        </p:spPr>
        <p:txBody>
          <a:bodyPr wrap="square" rtlCol="0">
            <a:spAutoFit/>
          </a:bodyPr>
          <a:lstStyle/>
          <a:p>
            <a:r>
              <a:rPr lang="en-US" sz="1600" b="1" dirty="0">
                <a:solidFill>
                  <a:schemeClr val="bg1"/>
                </a:solidFill>
              </a:rPr>
              <a:t>Healthy above threshold:</a:t>
            </a:r>
          </a:p>
          <a:p>
            <a:pPr marL="285750" indent="-285750">
              <a:buFont typeface="Arial" panose="020B0604020202020204" pitchFamily="34" charset="0"/>
              <a:buChar char="•"/>
            </a:pPr>
            <a:r>
              <a:rPr lang="en-US" sz="1400" dirty="0">
                <a:solidFill>
                  <a:schemeClr val="bg1"/>
                </a:solidFill>
              </a:rPr>
              <a:t>937nm - 1177nm</a:t>
            </a:r>
          </a:p>
          <a:p>
            <a:pPr marL="285750" indent="-285750">
              <a:buFont typeface="Arial" panose="020B0604020202020204" pitchFamily="34" charset="0"/>
              <a:buChar char="•"/>
            </a:pPr>
            <a:r>
              <a:rPr lang="en-US" sz="1400" dirty="0">
                <a:solidFill>
                  <a:schemeClr val="bg1"/>
                </a:solidFill>
              </a:rPr>
              <a:t>1538nm - 1178nm</a:t>
            </a:r>
          </a:p>
          <a:p>
            <a:pPr marL="285750" indent="-285750">
              <a:buFont typeface="Arial" panose="020B0604020202020204" pitchFamily="34" charset="0"/>
              <a:buChar char="•"/>
            </a:pPr>
            <a:r>
              <a:rPr lang="en-US" sz="1400" dirty="0">
                <a:solidFill>
                  <a:schemeClr val="bg1"/>
                </a:solidFill>
              </a:rPr>
              <a:t>1864nm - 2036nm</a:t>
            </a:r>
          </a:p>
        </p:txBody>
      </p:sp>
      <p:sp>
        <p:nvSpPr>
          <p:cNvPr id="20" name="TextBox 19">
            <a:extLst>
              <a:ext uri="{FF2B5EF4-FFF2-40B4-BE49-F238E27FC236}">
                <a16:creationId xmlns:a16="http://schemas.microsoft.com/office/drawing/2014/main" id="{1A6E1E30-3088-98D5-59CF-27F18AD9BF9D}"/>
              </a:ext>
            </a:extLst>
          </p:cNvPr>
          <p:cNvSpPr txBox="1"/>
          <p:nvPr/>
        </p:nvSpPr>
        <p:spPr>
          <a:xfrm>
            <a:off x="6095998" y="977715"/>
            <a:ext cx="4378379" cy="769441"/>
          </a:xfrm>
          <a:prstGeom prst="rect">
            <a:avLst/>
          </a:prstGeom>
          <a:noFill/>
        </p:spPr>
        <p:txBody>
          <a:bodyPr wrap="square" rtlCol="0">
            <a:spAutoFit/>
          </a:bodyPr>
          <a:lstStyle/>
          <a:p>
            <a:r>
              <a:rPr lang="en-US" sz="1600" b="1" dirty="0">
                <a:solidFill>
                  <a:schemeClr val="bg1"/>
                </a:solidFill>
              </a:rPr>
              <a:t>Healthy below threshold:</a:t>
            </a:r>
          </a:p>
          <a:p>
            <a:pPr marL="285750" indent="-285750">
              <a:buFont typeface="Arial" panose="020B0604020202020204" pitchFamily="34" charset="0"/>
              <a:buChar char="•"/>
            </a:pPr>
            <a:r>
              <a:rPr lang="en-US" sz="1400" dirty="0">
                <a:solidFill>
                  <a:schemeClr val="bg1"/>
                </a:solidFill>
              </a:rPr>
              <a:t>1177nm – 1538nm</a:t>
            </a:r>
          </a:p>
          <a:p>
            <a:pPr marL="285750" indent="-285750">
              <a:buFont typeface="Arial" panose="020B0604020202020204" pitchFamily="34" charset="0"/>
              <a:buChar char="•"/>
            </a:pPr>
            <a:r>
              <a:rPr lang="en-US" sz="1400" dirty="0">
                <a:solidFill>
                  <a:schemeClr val="bg1"/>
                </a:solidFill>
              </a:rPr>
              <a:t>2070nm - 2396nm</a:t>
            </a:r>
          </a:p>
        </p:txBody>
      </p:sp>
      <p:sp>
        <p:nvSpPr>
          <p:cNvPr id="21" name="Rectangle: Rounded Corners 20">
            <a:extLst>
              <a:ext uri="{FF2B5EF4-FFF2-40B4-BE49-F238E27FC236}">
                <a16:creationId xmlns:a16="http://schemas.microsoft.com/office/drawing/2014/main" id="{87241377-6F9A-334B-BAA0-546D221262FE}"/>
              </a:ext>
            </a:extLst>
          </p:cNvPr>
          <p:cNvSpPr/>
          <p:nvPr/>
        </p:nvSpPr>
        <p:spPr>
          <a:xfrm>
            <a:off x="5246374" y="757307"/>
            <a:ext cx="45719" cy="14938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9336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A0954-1C28-AD7A-D7B9-3FA2B7C68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3E32C-CC4D-F651-CE15-ABF9F877FFBE}"/>
              </a:ext>
            </a:extLst>
          </p:cNvPr>
          <p:cNvSpPr>
            <a:spLocks noGrp="1"/>
          </p:cNvSpPr>
          <p:nvPr>
            <p:ph type="title"/>
          </p:nvPr>
        </p:nvSpPr>
        <p:spPr/>
        <p:txBody>
          <a:bodyPr/>
          <a:lstStyle/>
          <a:p>
            <a:endParaRPr lang="en-IN"/>
          </a:p>
        </p:txBody>
      </p:sp>
      <p:pic>
        <p:nvPicPr>
          <p:cNvPr id="5" name="Content Placeholder 4" descr="A group of green leaves&#10;&#10;Description automatically generated">
            <a:extLst>
              <a:ext uri="{FF2B5EF4-FFF2-40B4-BE49-F238E27FC236}">
                <a16:creationId xmlns:a16="http://schemas.microsoft.com/office/drawing/2014/main" id="{EF99D749-AAF8-0A0E-8451-A2511656572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2387" r="29125" b="7813"/>
          <a:stretch/>
        </p:blipFill>
        <p:spPr>
          <a:xfrm>
            <a:off x="0" y="0"/>
            <a:ext cx="12192000" cy="6857999"/>
          </a:xfrm>
        </p:spPr>
      </p:pic>
      <p:sp>
        <p:nvSpPr>
          <p:cNvPr id="4" name="Rectangle 3">
            <a:extLst>
              <a:ext uri="{FF2B5EF4-FFF2-40B4-BE49-F238E27FC236}">
                <a16:creationId xmlns:a16="http://schemas.microsoft.com/office/drawing/2014/main" id="{F3FA2F95-DB3D-D296-2B9A-C274289BD1D4}"/>
              </a:ext>
            </a:extLst>
          </p:cNvPr>
          <p:cNvSpPr/>
          <p:nvPr/>
        </p:nvSpPr>
        <p:spPr>
          <a:xfrm>
            <a:off x="0" y="0"/>
            <a:ext cx="12191999" cy="6937306"/>
          </a:xfrm>
          <a:prstGeom prst="rect">
            <a:avLst/>
          </a:prstGeom>
          <a:solidFill>
            <a:schemeClr val="tx1">
              <a:alpha val="5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6E6C9DE7-C5D4-6137-343D-2C1A73F4FA49}"/>
              </a:ext>
            </a:extLst>
          </p:cNvPr>
          <p:cNvSpPr txBox="1"/>
          <p:nvPr/>
        </p:nvSpPr>
        <p:spPr>
          <a:xfrm>
            <a:off x="192736" y="536527"/>
            <a:ext cx="3313728" cy="769441"/>
          </a:xfrm>
          <a:prstGeom prst="rect">
            <a:avLst/>
          </a:prstGeom>
          <a:noFill/>
        </p:spPr>
        <p:txBody>
          <a:bodyPr wrap="none" rtlCol="0">
            <a:spAutoFit/>
          </a:bodyPr>
          <a:lstStyle/>
          <a:p>
            <a:r>
              <a:rPr lang="en-US" sz="4400" b="1" dirty="0">
                <a:solidFill>
                  <a:schemeClr val="bg1"/>
                </a:solidFill>
              </a:rPr>
              <a:t>Applying PCA</a:t>
            </a:r>
            <a:endParaRPr lang="en-IN" sz="4400" b="1" dirty="0">
              <a:solidFill>
                <a:schemeClr val="bg1"/>
              </a:solidFill>
            </a:endParaRPr>
          </a:p>
        </p:txBody>
      </p:sp>
      <p:pic>
        <p:nvPicPr>
          <p:cNvPr id="10" name="Picture 9" descr="A diagram of a function&#10;&#10;Description automatically generated with medium confidence">
            <a:extLst>
              <a:ext uri="{FF2B5EF4-FFF2-40B4-BE49-F238E27FC236}">
                <a16:creationId xmlns:a16="http://schemas.microsoft.com/office/drawing/2014/main" id="{6ADF7ABE-19A0-934D-EFB0-2B0B34252F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6868" y="2153117"/>
            <a:ext cx="4429858" cy="41773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plant in a pot&#10;&#10;Description automatically generated">
            <a:extLst>
              <a:ext uri="{FF2B5EF4-FFF2-40B4-BE49-F238E27FC236}">
                <a16:creationId xmlns:a16="http://schemas.microsoft.com/office/drawing/2014/main" id="{455B71E6-E836-050E-32E7-FFD36E3C7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884153">
            <a:off x="8664585" y="-2462144"/>
            <a:ext cx="4765674" cy="4765674"/>
          </a:xfrm>
          <a:prstGeom prst="rect">
            <a:avLst/>
          </a:prstGeom>
        </p:spPr>
      </p:pic>
      <p:pic>
        <p:nvPicPr>
          <p:cNvPr id="7" name="Picture 6" descr="A diagram of a health status&#10;&#10;Description automatically generated">
            <a:extLst>
              <a:ext uri="{FF2B5EF4-FFF2-40B4-BE49-F238E27FC236}">
                <a16:creationId xmlns:a16="http://schemas.microsoft.com/office/drawing/2014/main" id="{9722362C-DD56-C4F1-C422-714612384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1415" y="1160803"/>
            <a:ext cx="7212334" cy="57368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aph of a graph showing a number of different variables&#10;&#10;Description automatically generated with medium confidence">
            <a:extLst>
              <a:ext uri="{FF2B5EF4-FFF2-40B4-BE49-F238E27FC236}">
                <a16:creationId xmlns:a16="http://schemas.microsoft.com/office/drawing/2014/main" id="{F19E0612-D176-5BE7-0EFB-2930743969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12175" y="2104464"/>
            <a:ext cx="6581167" cy="42746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48803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1028</Words>
  <Application>Microsoft Office PowerPoint</Application>
  <PresentationFormat>Widescreen</PresentationFormat>
  <Paragraphs>131</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Arial</vt:lpstr>
      <vt:lpstr>Arial Rounded MT Bold</vt:lpstr>
      <vt:lpstr>Calibri</vt:lpstr>
      <vt:lpstr>Calibri Light</vt:lpstr>
      <vt:lpstr>Söhne</vt:lpstr>
      <vt:lpstr>Office Theme</vt:lpstr>
      <vt:lpstr>Exploratory Data Analysis on Plant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on Plant Data</dc:title>
  <dc:creator>Pragyan Jyoti Dutta</dc:creator>
  <cp:lastModifiedBy>Pragyan Jyoti Dutta</cp:lastModifiedBy>
  <cp:revision>5</cp:revision>
  <dcterms:created xsi:type="dcterms:W3CDTF">2024-03-17T03:47:37Z</dcterms:created>
  <dcterms:modified xsi:type="dcterms:W3CDTF">2024-03-18T01:09:18Z</dcterms:modified>
</cp:coreProperties>
</file>